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bin" ContentType="application/vnd.openxmlformats-officedocument.oleObject"/>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75" r:id="rId4"/>
    <p:sldId id="276" r:id="rId5"/>
    <p:sldId id="277" r:id="rId6"/>
    <p:sldId id="278" r:id="rId7"/>
    <p:sldId id="279" r:id="rId8"/>
    <p:sldId id="280" r:id="rId9"/>
    <p:sldId id="281" r:id="rId10"/>
    <p:sldId id="282" r:id="rId11"/>
    <p:sldId id="283" r:id="rId12"/>
    <p:sldId id="284" r:id="rId13"/>
    <p:sldId id="286" r:id="rId14"/>
    <p:sldId id="285" r:id="rId15"/>
    <p:sldId id="288" r:id="rId16"/>
    <p:sldId id="287" r:id="rId17"/>
    <p:sldId id="289" r:id="rId18"/>
    <p:sldId id="290"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5" d="100"/>
          <a:sy n="65" d="100"/>
        </p:scale>
        <p:origin x="-1296" y="-6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D2CD8C9-BE6A-43AA-8F01-B0256BD9D09E}" type="datetimeFigureOut">
              <a:rPr lang="en-US" smtClean="0"/>
              <a:pPr/>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2CD8C9-BE6A-43AA-8F01-B0256BD9D09E}" type="datetimeFigureOut">
              <a:rPr lang="en-US" smtClean="0"/>
              <a:pPr/>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2CD8C9-BE6A-43AA-8F01-B0256BD9D09E}" type="datetimeFigureOut">
              <a:rPr lang="en-US" smtClean="0"/>
              <a:pPr/>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2CD8C9-BE6A-43AA-8F01-B0256BD9D09E}" type="datetimeFigureOut">
              <a:rPr lang="en-US" smtClean="0"/>
              <a:pPr/>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D2CD8C9-BE6A-43AA-8F01-B0256BD9D09E}" type="datetimeFigureOut">
              <a:rPr lang="en-US" smtClean="0"/>
              <a:pPr/>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D2CD8C9-BE6A-43AA-8F01-B0256BD9D09E}" type="datetimeFigureOut">
              <a:rPr lang="en-US" smtClean="0"/>
              <a:pPr/>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D2CD8C9-BE6A-43AA-8F01-B0256BD9D09E}" type="datetimeFigureOut">
              <a:rPr lang="en-US" smtClean="0"/>
              <a:pPr/>
              <a:t>3/20/2024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D2CD8C9-BE6A-43AA-8F01-B0256BD9D09E}" type="datetimeFigureOut">
              <a:rPr lang="en-US" smtClean="0"/>
              <a:pPr/>
              <a:t>3/20/2024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2CD8C9-BE6A-43AA-8F01-B0256BD9D09E}" type="datetimeFigureOut">
              <a:rPr lang="en-US" smtClean="0"/>
              <a:pPr/>
              <a:t>3/20/2024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2CD8C9-BE6A-43AA-8F01-B0256BD9D09E}" type="datetimeFigureOut">
              <a:rPr lang="en-US" smtClean="0"/>
              <a:pPr/>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2CD8C9-BE6A-43AA-8F01-B0256BD9D09E}" type="datetimeFigureOut">
              <a:rPr lang="en-US" smtClean="0"/>
              <a:pPr/>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2CD8C9-BE6A-43AA-8F01-B0256BD9D09E}" type="datetimeFigureOut">
              <a:rPr lang="en-US" smtClean="0"/>
              <a:pPr/>
              <a:t>3/20/2024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09F936-1484-4A0E-83A5-3E27D4568DB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10.v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xml"/><Relationship Id="rId1" Type="http://schemas.openxmlformats.org/officeDocument/2006/relationships/vmlDrawing" Target="../drawings/vmlDrawing11.v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xml"/><Relationship Id="rId1" Type="http://schemas.openxmlformats.org/officeDocument/2006/relationships/vmlDrawing" Target="../drawings/vmlDrawing12.v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xml"/><Relationship Id="rId1" Type="http://schemas.openxmlformats.org/officeDocument/2006/relationships/vmlDrawing" Target="../drawings/vmlDrawing13.v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xml"/><Relationship Id="rId1" Type="http://schemas.openxmlformats.org/officeDocument/2006/relationships/vmlDrawing" Target="../drawings/vmlDrawing14.v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xml"/><Relationship Id="rId1" Type="http://schemas.openxmlformats.org/officeDocument/2006/relationships/vmlDrawing" Target="../drawings/vmlDrawing15.v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xml"/><Relationship Id="rId1" Type="http://schemas.openxmlformats.org/officeDocument/2006/relationships/vmlDrawing" Target="../drawings/vmlDrawing16.v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xml"/><Relationship Id="rId1" Type="http://schemas.openxmlformats.org/officeDocument/2006/relationships/vmlDrawing" Target="../drawings/vmlDrawing17.v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xml"/><Relationship Id="rId1" Type="http://schemas.openxmlformats.org/officeDocument/2006/relationships/vmlDrawing" Target="../drawings/vmlDrawing18.v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5.v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6.v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7.v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xml"/><Relationship Id="rId1" Type="http://schemas.openxmlformats.org/officeDocument/2006/relationships/vmlDrawing" Target="../drawings/vmlDrawing8.v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9.v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2204864"/>
            <a:ext cx="8856984" cy="1470025"/>
          </a:xfrm>
        </p:spPr>
        <p:txBody>
          <a:bodyPr>
            <a:noAutofit/>
          </a:bodyPr>
          <a:lstStyle/>
          <a:p>
            <a:r>
              <a:rPr lang="en-IN" sz="3200" dirty="0" smtClean="0">
                <a:solidFill>
                  <a:schemeClr val="tx2">
                    <a:lumMod val="50000"/>
                  </a:schemeClr>
                </a:solidFill>
                <a:latin typeface="Broadway" pitchFamily="82" charset="0"/>
              </a:rPr>
              <a:t>Fuzzy Logic</a:t>
            </a:r>
            <a:endParaRPr lang="en-IN" sz="3200" dirty="0">
              <a:solidFill>
                <a:schemeClr val="tx2">
                  <a:lumMod val="50000"/>
                </a:schemeClr>
              </a:solidFill>
              <a:latin typeface="Broadway" pitchFamily="82"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1026" r:id="rId3" imgW="13937020" imgH="5409524" progId="">
              <p:embed/>
            </p:oleObj>
          </a:graphicData>
        </a:graphic>
      </p:graphicFrame>
      <p:cxnSp>
        <p:nvCxnSpPr>
          <p:cNvPr id="6" name="Straight Connector 5"/>
          <p:cNvCxnSpPr/>
          <p:nvPr/>
        </p:nvCxnSpPr>
        <p:spPr>
          <a:xfrm>
            <a:off x="1043608" y="3789040"/>
            <a:ext cx="7056784" cy="0"/>
          </a:xfrm>
          <a:prstGeom prst="line">
            <a:avLst/>
          </a:prstGeom>
        </p:spPr>
        <p:style>
          <a:lnRef idx="3">
            <a:schemeClr val="accent6"/>
          </a:lnRef>
          <a:fillRef idx="0">
            <a:schemeClr val="accent6"/>
          </a:fillRef>
          <a:effectRef idx="2">
            <a:schemeClr val="accent6"/>
          </a:effectRef>
          <a:fontRef idx="minor">
            <a:schemeClr val="tx1"/>
          </a:fontRef>
        </p:style>
      </p:cxnSp>
      <p:sp>
        <p:nvSpPr>
          <p:cNvPr id="5" name="TextBox 4"/>
          <p:cNvSpPr txBox="1"/>
          <p:nvPr/>
        </p:nvSpPr>
        <p:spPr>
          <a:xfrm>
            <a:off x="3822852" y="3918247"/>
            <a:ext cx="1770356" cy="461665"/>
          </a:xfrm>
          <a:prstGeom prst="rect">
            <a:avLst/>
          </a:prstGeom>
          <a:noFill/>
        </p:spPr>
        <p:txBody>
          <a:bodyPr wrap="none" rtlCol="0">
            <a:spAutoFit/>
          </a:bodyPr>
          <a:lstStyle/>
          <a:p>
            <a:r>
              <a:rPr lang="en-US" sz="2400" dirty="0">
                <a:solidFill>
                  <a:schemeClr val="accent1">
                    <a:lumMod val="75000"/>
                  </a:schemeClr>
                </a:solidFill>
                <a:latin typeface="Arial Rounded MT Bold" pitchFamily="34" charset="0"/>
              </a:rPr>
              <a:t>Lecture </a:t>
            </a:r>
            <a:r>
              <a:rPr lang="en-US" sz="2400" dirty="0" smtClean="0">
                <a:solidFill>
                  <a:schemeClr val="accent1">
                    <a:lumMod val="75000"/>
                  </a:schemeClr>
                </a:solidFill>
                <a:latin typeface="Arial Rounded MT Bold" pitchFamily="34" charset="0"/>
              </a:rPr>
              <a:t>#1</a:t>
            </a:r>
            <a:endParaRPr lang="en-IN" sz="2400" dirty="0">
              <a:solidFill>
                <a:schemeClr val="accent1">
                  <a:lumMod val="75000"/>
                </a:schemeClr>
              </a:solidFill>
              <a:latin typeface="Arial Rounded MT Bold" pitchFamily="34" charset="0"/>
            </a:endParaRPr>
          </a:p>
        </p:txBody>
      </p:sp>
      <p:sp>
        <p:nvSpPr>
          <p:cNvPr id="7" name="Subtitle 6"/>
          <p:cNvSpPr>
            <a:spLocks noGrp="1"/>
          </p:cNvSpPr>
          <p:nvPr>
            <p:ph type="subTitle" idx="1"/>
          </p:nvPr>
        </p:nvSpPr>
        <p:spPr>
          <a:xfrm>
            <a:off x="1043608" y="4379912"/>
            <a:ext cx="7056784" cy="1752600"/>
          </a:xfrm>
        </p:spPr>
        <p:txBody>
          <a:bodyPr/>
          <a:lstStyle/>
          <a:p>
            <a:r>
              <a:rPr lang="en-US" dirty="0" smtClean="0">
                <a:latin typeface="Verdana"/>
              </a:rPr>
              <a:t>Basic definition &amp; Terminology</a:t>
            </a:r>
            <a:endParaRPr lang="en-IN" dirty="0"/>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INT25411 INT254</a:t>
            </a:r>
            <a:endParaRPr lang="en-IN" dirty="0"/>
          </a:p>
        </p:txBody>
      </p:sp>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60418" r:id="rId3" imgW="13937020" imgH="5409524" progId="">
              <p:embed/>
            </p:oleObj>
          </a:graphicData>
        </a:graphic>
      </p:graphicFrame>
      <p:sp>
        <p:nvSpPr>
          <p:cNvPr id="7" name="Subtitle 6"/>
          <p:cNvSpPr>
            <a:spLocks noGrp="1"/>
          </p:cNvSpPr>
          <p:nvPr>
            <p:ph type="subTitle" idx="1"/>
          </p:nvPr>
        </p:nvSpPr>
        <p:spPr>
          <a:xfrm>
            <a:off x="152400" y="762000"/>
            <a:ext cx="8763000" cy="5867400"/>
          </a:xfrm>
        </p:spPr>
        <p:txBody>
          <a:bodyPr>
            <a:normAutofit lnSpcReduction="10000"/>
          </a:bodyPr>
          <a:lstStyle/>
          <a:p>
            <a:pPr>
              <a:lnSpc>
                <a:spcPct val="90000"/>
              </a:lnSpc>
              <a:spcBef>
                <a:spcPts val="1000"/>
              </a:spcBef>
            </a:pPr>
            <a:r>
              <a:rPr lang="en-US" b="1" dirty="0" smtClean="0">
                <a:solidFill>
                  <a:prstClr val="black"/>
                </a:solidFill>
              </a:rPr>
              <a:t>Fuzzy reasoning</a:t>
            </a:r>
          </a:p>
          <a:p>
            <a:pPr algn="just">
              <a:lnSpc>
                <a:spcPct val="9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Fuzzy rules are the building blocks of fuzzy logic systems.</a:t>
            </a:r>
          </a:p>
          <a:p>
            <a:pPr algn="just">
              <a:lnSpc>
                <a:spcPct val="9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These rules are typically in the form of "if-then" statements, where the "if" part represents the conditions or inputs, and the "then" part represents the conclusions or outputs.</a:t>
            </a:r>
          </a:p>
          <a:p>
            <a:pPr algn="just">
              <a:lnSpc>
                <a:spcPct val="9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Unlike in classical logic where conditions are either true or false, in fuzzy logic, conditions and conclusions can have degrees of truth between 0 and 1, indicating the degree of membership of an element in a fuzzy set.</a:t>
            </a:r>
          </a:p>
          <a:p>
            <a:pPr algn="just">
              <a:lnSpc>
                <a:spcPct val="9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Fuzzy reasoning is the process of making decisions or drawing conclusions using fuzzy logic. It involves interpreting fuzzy rules and combining them to derive crisp (non-fuzzy) conclusions. There are various methods of fuzzy reasoning, including:</a:t>
            </a:r>
          </a:p>
          <a:p>
            <a:pPr algn="just">
              <a:lnSpc>
                <a:spcPct val="9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1. </a:t>
            </a:r>
            <a:r>
              <a:rPr lang="en-US" sz="2000" dirty="0" err="1" smtClean="0">
                <a:solidFill>
                  <a:schemeClr val="tx2">
                    <a:lumMod val="50000"/>
                  </a:schemeClr>
                </a:solidFill>
                <a:latin typeface="Times New Roman" pitchFamily="18" charset="0"/>
                <a:ea typeface="+mj-ea"/>
                <a:cs typeface="Times New Roman" pitchFamily="18" charset="0"/>
              </a:rPr>
              <a:t>Mamdani</a:t>
            </a:r>
            <a:r>
              <a:rPr lang="en-US" sz="2000" dirty="0" smtClean="0">
                <a:solidFill>
                  <a:schemeClr val="tx2">
                    <a:lumMod val="50000"/>
                  </a:schemeClr>
                </a:solidFill>
                <a:latin typeface="Times New Roman" pitchFamily="18" charset="0"/>
                <a:ea typeface="+mj-ea"/>
                <a:cs typeface="Times New Roman" pitchFamily="18" charset="0"/>
              </a:rPr>
              <a:t> fuzzy inference: This method involves applying fuzzy logic rules to fuzzy input values to produce fuzzy output values. </a:t>
            </a:r>
          </a:p>
          <a:p>
            <a:pPr algn="just">
              <a:lnSpc>
                <a:spcPct val="9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The output values are then </a:t>
            </a:r>
            <a:r>
              <a:rPr lang="en-US" sz="2000" dirty="0" err="1" smtClean="0">
                <a:solidFill>
                  <a:schemeClr val="tx2">
                    <a:lumMod val="50000"/>
                  </a:schemeClr>
                </a:solidFill>
                <a:latin typeface="Times New Roman" pitchFamily="18" charset="0"/>
                <a:ea typeface="+mj-ea"/>
                <a:cs typeface="Times New Roman" pitchFamily="18" charset="0"/>
              </a:rPr>
              <a:t>defuzzified</a:t>
            </a:r>
            <a:r>
              <a:rPr lang="en-US" sz="2000" dirty="0" smtClean="0">
                <a:solidFill>
                  <a:schemeClr val="tx2">
                    <a:lumMod val="50000"/>
                  </a:schemeClr>
                </a:solidFill>
                <a:latin typeface="Times New Roman" pitchFamily="18" charset="0"/>
                <a:ea typeface="+mj-ea"/>
                <a:cs typeface="Times New Roman" pitchFamily="18" charset="0"/>
              </a:rPr>
              <a:t> (process of converting fuzzy output values into crisp (non-fuzzy) values) to obtain crisp results.</a:t>
            </a:r>
          </a:p>
          <a:p>
            <a:pPr algn="just">
              <a:lnSpc>
                <a:spcPct val="9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a:t>
            </a:r>
            <a:r>
              <a:rPr lang="en-US" sz="2000" dirty="0" err="1" smtClean="0">
                <a:solidFill>
                  <a:schemeClr val="tx2">
                    <a:lumMod val="50000"/>
                  </a:schemeClr>
                </a:solidFill>
                <a:latin typeface="Times New Roman" pitchFamily="18" charset="0"/>
                <a:ea typeface="+mj-ea"/>
                <a:cs typeface="Times New Roman" pitchFamily="18" charset="0"/>
              </a:rPr>
              <a:t>defuzzification</a:t>
            </a:r>
            <a:r>
              <a:rPr lang="en-US" sz="2000" dirty="0" smtClean="0">
                <a:solidFill>
                  <a:schemeClr val="tx2">
                    <a:lumMod val="50000"/>
                  </a:schemeClr>
                </a:solidFill>
                <a:latin typeface="Times New Roman" pitchFamily="18" charset="0"/>
                <a:ea typeface="+mj-ea"/>
                <a:cs typeface="Times New Roman" pitchFamily="18" charset="0"/>
              </a:rPr>
              <a:t> is an essential step in the application of fuzzy logic, enabling the translation of fuzzy reasoning into practical, actionable outcomes that can be effectively utilized in various real-world domains.</a:t>
            </a:r>
            <a:endParaRPr lang="en-IN" sz="2000" dirty="0">
              <a:solidFill>
                <a:schemeClr val="tx2">
                  <a:lumMod val="50000"/>
                </a:schemeClr>
              </a:solidFill>
              <a:latin typeface="Times New Roman" pitchFamily="18" charset="0"/>
              <a:ea typeface="+mj-ea"/>
              <a:cs typeface="Times New Roman" pitchFamily="18" charset="0"/>
            </a:endParaRPr>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61442" r:id="rId3" imgW="13937020" imgH="5409524" progId="">
              <p:embed/>
            </p:oleObj>
          </a:graphicData>
        </a:graphic>
      </p:graphicFrame>
      <p:sp>
        <p:nvSpPr>
          <p:cNvPr id="7" name="Subtitle 6"/>
          <p:cNvSpPr>
            <a:spLocks noGrp="1"/>
          </p:cNvSpPr>
          <p:nvPr>
            <p:ph type="subTitle" idx="1"/>
          </p:nvPr>
        </p:nvSpPr>
        <p:spPr>
          <a:xfrm>
            <a:off x="152400" y="838200"/>
            <a:ext cx="8763000" cy="5562600"/>
          </a:xfrm>
        </p:spPr>
        <p:txBody>
          <a:bodyPr>
            <a:normAutofit/>
          </a:bodyPr>
          <a:lstStyle/>
          <a:p>
            <a:pPr>
              <a:lnSpc>
                <a:spcPct val="90000"/>
              </a:lnSpc>
              <a:spcBef>
                <a:spcPts val="1000"/>
              </a:spcBef>
            </a:pPr>
            <a:r>
              <a:rPr lang="en-US" b="1" dirty="0" smtClean="0">
                <a:solidFill>
                  <a:prstClr val="black"/>
                </a:solidFill>
              </a:rPr>
              <a:t>Fuzzy reasoning</a:t>
            </a:r>
          </a:p>
          <a:p>
            <a:pPr algn="just">
              <a:lnSpc>
                <a:spcPct val="90000"/>
              </a:lnSpc>
              <a:spcBef>
                <a:spcPts val="1000"/>
              </a:spcBef>
            </a:pPr>
            <a:r>
              <a:rPr lang="en-US" sz="2000" dirty="0" smtClean="0">
                <a:solidFill>
                  <a:schemeClr val="tx2">
                    <a:lumMod val="50000"/>
                  </a:schemeClr>
                </a:solidFill>
                <a:latin typeface="Times New Roman" pitchFamily="18" charset="0"/>
                <a:ea typeface="+mj-ea"/>
                <a:cs typeface="Times New Roman" pitchFamily="18" charset="0"/>
              </a:rPr>
              <a:t>2. </a:t>
            </a:r>
            <a:r>
              <a:rPr lang="en-US" sz="2000" dirty="0" err="1" smtClean="0">
                <a:solidFill>
                  <a:schemeClr val="tx2">
                    <a:lumMod val="50000"/>
                  </a:schemeClr>
                </a:solidFill>
                <a:latin typeface="Times New Roman" pitchFamily="18" charset="0"/>
                <a:ea typeface="+mj-ea"/>
                <a:cs typeface="Times New Roman" pitchFamily="18" charset="0"/>
              </a:rPr>
              <a:t>Sugeno</a:t>
            </a:r>
            <a:r>
              <a:rPr lang="en-US" sz="2000" dirty="0" smtClean="0">
                <a:solidFill>
                  <a:schemeClr val="tx2">
                    <a:lumMod val="50000"/>
                  </a:schemeClr>
                </a:solidFill>
                <a:latin typeface="Times New Roman" pitchFamily="18" charset="0"/>
                <a:ea typeface="+mj-ea"/>
                <a:cs typeface="Times New Roman" pitchFamily="18" charset="0"/>
              </a:rPr>
              <a:t> fuzzy inference: Unlike </a:t>
            </a:r>
            <a:r>
              <a:rPr lang="en-US" sz="2000" dirty="0" err="1" smtClean="0">
                <a:solidFill>
                  <a:schemeClr val="tx2">
                    <a:lumMod val="50000"/>
                  </a:schemeClr>
                </a:solidFill>
                <a:latin typeface="Times New Roman" pitchFamily="18" charset="0"/>
                <a:ea typeface="+mj-ea"/>
                <a:cs typeface="Times New Roman" pitchFamily="18" charset="0"/>
              </a:rPr>
              <a:t>Mamdani</a:t>
            </a:r>
            <a:r>
              <a:rPr lang="en-US" sz="2000" dirty="0" smtClean="0">
                <a:solidFill>
                  <a:schemeClr val="tx2">
                    <a:lumMod val="50000"/>
                  </a:schemeClr>
                </a:solidFill>
                <a:latin typeface="Times New Roman" pitchFamily="18" charset="0"/>
                <a:ea typeface="+mj-ea"/>
                <a:cs typeface="Times New Roman" pitchFamily="18" charset="0"/>
              </a:rPr>
              <a:t>, </a:t>
            </a:r>
            <a:r>
              <a:rPr lang="en-US" sz="2000" dirty="0" err="1" smtClean="0">
                <a:solidFill>
                  <a:schemeClr val="tx2">
                    <a:lumMod val="50000"/>
                  </a:schemeClr>
                </a:solidFill>
                <a:latin typeface="Times New Roman" pitchFamily="18" charset="0"/>
                <a:ea typeface="+mj-ea"/>
                <a:cs typeface="Times New Roman" pitchFamily="18" charset="0"/>
              </a:rPr>
              <a:t>Sugeno</a:t>
            </a:r>
            <a:r>
              <a:rPr lang="en-US" sz="2000" dirty="0" smtClean="0">
                <a:solidFill>
                  <a:schemeClr val="tx2">
                    <a:lumMod val="50000"/>
                  </a:schemeClr>
                </a:solidFill>
                <a:latin typeface="Times New Roman" pitchFamily="18" charset="0"/>
                <a:ea typeface="+mj-ea"/>
                <a:cs typeface="Times New Roman" pitchFamily="18" charset="0"/>
              </a:rPr>
              <a:t> inference provides linear or constant output functions for each rule's consequent. </a:t>
            </a:r>
          </a:p>
          <a:p>
            <a:pPr algn="just">
              <a:lnSpc>
                <a:spcPct val="9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It calculates the weighted average of the output membership functions to derive crisp output values.</a:t>
            </a:r>
          </a:p>
          <a:p>
            <a:pPr algn="just">
              <a:lnSpc>
                <a:spcPct val="90000"/>
              </a:lnSpc>
              <a:spcBef>
                <a:spcPts val="1000"/>
              </a:spcBef>
            </a:pPr>
            <a:r>
              <a:rPr lang="en-US" sz="2000" dirty="0" smtClean="0">
                <a:solidFill>
                  <a:schemeClr val="tx2">
                    <a:lumMod val="50000"/>
                  </a:schemeClr>
                </a:solidFill>
                <a:latin typeface="Times New Roman" pitchFamily="18" charset="0"/>
                <a:ea typeface="+mj-ea"/>
                <a:cs typeface="Times New Roman" pitchFamily="18" charset="0"/>
              </a:rPr>
              <a:t>3. Fuzzy logic control: Fuzzy logic control systems use fuzzy reasoning to control complex systems with vague or imprecise input-output relationships. </a:t>
            </a:r>
          </a:p>
          <a:p>
            <a:pPr algn="just">
              <a:lnSpc>
                <a:spcPct val="9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These systems have been successfully applied in various fields, including engineering, finance, and consumer electronics.</a:t>
            </a:r>
          </a:p>
          <a:p>
            <a:pPr algn="just">
              <a:lnSpc>
                <a:spcPct val="90000"/>
              </a:lnSpc>
              <a:spcBef>
                <a:spcPts val="1000"/>
              </a:spcBef>
              <a:buFont typeface="Arial" pitchFamily="34" charset="0"/>
              <a:buChar char="•"/>
            </a:pPr>
            <a:endParaRPr lang="en-US" sz="2000" dirty="0" smtClean="0">
              <a:solidFill>
                <a:schemeClr val="tx2">
                  <a:lumMod val="50000"/>
                </a:schemeClr>
              </a:solidFill>
              <a:latin typeface="Times New Roman" pitchFamily="18" charset="0"/>
              <a:ea typeface="+mj-ea"/>
              <a:cs typeface="Times New Roman" pitchFamily="18" charset="0"/>
            </a:endParaRPr>
          </a:p>
          <a:p>
            <a:pPr algn="l">
              <a:buFont typeface="Arial" pitchFamily="34" charset="0"/>
              <a:buChar char="•"/>
            </a:pPr>
            <a:endParaRPr lang="en-IN" sz="2000" dirty="0">
              <a:solidFill>
                <a:schemeClr val="tx2">
                  <a:lumMod val="50000"/>
                </a:schemeClr>
              </a:solidFill>
              <a:latin typeface="Times New Roman" pitchFamily="18" charset="0"/>
              <a:ea typeface="+mj-ea"/>
              <a:cs typeface="Times New Roman" pitchFamily="18" charset="0"/>
            </a:endParaRPr>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62466" r:id="rId3" imgW="13937020" imgH="5409524" progId="">
              <p:embed/>
            </p:oleObj>
          </a:graphicData>
        </a:graphic>
      </p:graphicFrame>
      <p:sp>
        <p:nvSpPr>
          <p:cNvPr id="7" name="Subtitle 6"/>
          <p:cNvSpPr>
            <a:spLocks noGrp="1"/>
          </p:cNvSpPr>
          <p:nvPr>
            <p:ph type="subTitle" idx="1"/>
          </p:nvPr>
        </p:nvSpPr>
        <p:spPr>
          <a:xfrm>
            <a:off x="152400" y="838200"/>
            <a:ext cx="8458200" cy="5562600"/>
          </a:xfrm>
        </p:spPr>
        <p:txBody>
          <a:bodyPr>
            <a:normAutofit/>
          </a:bodyPr>
          <a:lstStyle/>
          <a:p>
            <a:pPr>
              <a:lnSpc>
                <a:spcPct val="90000"/>
              </a:lnSpc>
              <a:spcBef>
                <a:spcPts val="1000"/>
              </a:spcBef>
            </a:pPr>
            <a:r>
              <a:rPr lang="en-US" b="1" dirty="0" smtClean="0">
                <a:solidFill>
                  <a:prstClr val="black"/>
                </a:solidFill>
              </a:rPr>
              <a:t>FUZZY INFERENCE SYSTEM </a:t>
            </a:r>
          </a:p>
          <a:p>
            <a:pPr algn="just">
              <a:lnSpc>
                <a:spcPct val="15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Fuzzy inference system is a key unit of fuzzy logic system having decision making as its primary work.</a:t>
            </a:r>
          </a:p>
          <a:p>
            <a:pPr algn="just">
              <a:lnSpc>
                <a:spcPct val="15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It uses the If –Then rules along with the connectors “Or” and “And”  for drawing the essentials decision rules.</a:t>
            </a:r>
          </a:p>
          <a:p>
            <a:pPr algn="just">
              <a:lnSpc>
                <a:spcPct val="15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If this condition will be satisfied for that problem then this particular rule will be applicable </a:t>
            </a:r>
          </a:p>
          <a:p>
            <a:pPr algn="just">
              <a:lnSpc>
                <a:spcPct val="15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If at some points two situations are given and both are used to draw the decisions but we can use connectors for taking decision to draw the essentials </a:t>
            </a:r>
          </a:p>
          <a:p>
            <a:pPr algn="just">
              <a:lnSpc>
                <a:spcPct val="90000"/>
              </a:lnSpc>
              <a:spcBef>
                <a:spcPts val="1000"/>
              </a:spcBef>
              <a:buFont typeface="Arial" pitchFamily="34" charset="0"/>
              <a:buChar char="•"/>
            </a:pPr>
            <a:endParaRPr lang="en-US" sz="2000" dirty="0" smtClean="0">
              <a:solidFill>
                <a:schemeClr val="tx2">
                  <a:lumMod val="50000"/>
                </a:schemeClr>
              </a:solidFill>
              <a:latin typeface="Times New Roman" pitchFamily="18" charset="0"/>
              <a:ea typeface="+mj-ea"/>
              <a:cs typeface="Times New Roman" pitchFamily="18" charset="0"/>
            </a:endParaRPr>
          </a:p>
          <a:p>
            <a:pPr algn="l">
              <a:buFont typeface="Arial" pitchFamily="34" charset="0"/>
              <a:buChar char="•"/>
            </a:pPr>
            <a:endParaRPr lang="en-IN" sz="2000" dirty="0">
              <a:solidFill>
                <a:schemeClr val="tx2">
                  <a:lumMod val="50000"/>
                </a:schemeClr>
              </a:solidFill>
              <a:latin typeface="Times New Roman" pitchFamily="18" charset="0"/>
              <a:ea typeface="+mj-ea"/>
              <a:cs typeface="Times New Roman" pitchFamily="18" charset="0"/>
            </a:endParaRPr>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64514" r:id="rId3" imgW="13937020" imgH="5409524" progId="">
              <p:embed/>
            </p:oleObj>
          </a:graphicData>
        </a:graphic>
      </p:graphicFrame>
      <p:sp>
        <p:nvSpPr>
          <p:cNvPr id="7" name="Subtitle 6"/>
          <p:cNvSpPr>
            <a:spLocks noGrp="1"/>
          </p:cNvSpPr>
          <p:nvPr>
            <p:ph type="subTitle" idx="1"/>
          </p:nvPr>
        </p:nvSpPr>
        <p:spPr>
          <a:xfrm>
            <a:off x="152400" y="838200"/>
            <a:ext cx="8458200" cy="5562600"/>
          </a:xfrm>
        </p:spPr>
        <p:txBody>
          <a:bodyPr>
            <a:normAutofit/>
          </a:bodyPr>
          <a:lstStyle/>
          <a:p>
            <a:pPr>
              <a:lnSpc>
                <a:spcPct val="90000"/>
              </a:lnSpc>
              <a:spcBef>
                <a:spcPts val="1000"/>
              </a:spcBef>
            </a:pPr>
            <a:r>
              <a:rPr lang="en-US" b="1" dirty="0" smtClean="0">
                <a:solidFill>
                  <a:prstClr val="black"/>
                </a:solidFill>
              </a:rPr>
              <a:t>FUZZY INFERENCE SYSTEM </a:t>
            </a:r>
          </a:p>
          <a:p>
            <a:pPr algn="just">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The following five rules will help you to understand the construction of FIS</a:t>
            </a:r>
          </a:p>
          <a:p>
            <a:pPr algn="just">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Rule base:-It  contains If then rule or that contains different set of rules</a:t>
            </a:r>
          </a:p>
          <a:p>
            <a:pPr algn="just">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Database rule – It defines the membership function of fuzzy set used in fuzzy rules</a:t>
            </a:r>
          </a:p>
          <a:p>
            <a:pPr algn="just">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Decision making unit-It performs operation on rules</a:t>
            </a:r>
          </a:p>
          <a:p>
            <a:pPr algn="just">
              <a:spcBef>
                <a:spcPts val="1000"/>
              </a:spcBef>
              <a:buFont typeface="Arial" pitchFamily="34" charset="0"/>
              <a:buChar char="•"/>
            </a:pPr>
            <a:r>
              <a:rPr lang="en-US" sz="2000" dirty="0" err="1" smtClean="0">
                <a:solidFill>
                  <a:schemeClr val="tx2">
                    <a:lumMod val="50000"/>
                  </a:schemeClr>
                </a:solidFill>
                <a:latin typeface="Times New Roman" pitchFamily="18" charset="0"/>
                <a:ea typeface="+mj-ea"/>
                <a:cs typeface="Times New Roman" pitchFamily="18" charset="0"/>
              </a:rPr>
              <a:t>Fuzzification</a:t>
            </a:r>
            <a:r>
              <a:rPr lang="en-US" sz="2000" dirty="0" smtClean="0">
                <a:solidFill>
                  <a:schemeClr val="tx2">
                    <a:lumMod val="50000"/>
                  </a:schemeClr>
                </a:solidFill>
                <a:latin typeface="Times New Roman" pitchFamily="18" charset="0"/>
                <a:ea typeface="+mj-ea"/>
                <a:cs typeface="Times New Roman" pitchFamily="18" charset="0"/>
              </a:rPr>
              <a:t> interface unit:-It converts the crisp quantities into the fuzzy quantities</a:t>
            </a:r>
          </a:p>
          <a:p>
            <a:pPr algn="just">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DIU- opposite of above one </a:t>
            </a:r>
          </a:p>
          <a:p>
            <a:pPr algn="just">
              <a:lnSpc>
                <a:spcPct val="9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Fuzzy inference systems are used in various applications, including control systems, decision support systems, pattern recognition, and data analysis, where traditional methods may struggle due to the presence of uncertainty, imprecision, or incomplete information.</a:t>
            </a:r>
          </a:p>
          <a:p>
            <a:pPr algn="l">
              <a:buFont typeface="Arial" pitchFamily="34" charset="0"/>
              <a:buChar char="•"/>
            </a:pPr>
            <a:endParaRPr lang="en-IN" sz="2000" dirty="0">
              <a:solidFill>
                <a:schemeClr val="tx2">
                  <a:lumMod val="50000"/>
                </a:schemeClr>
              </a:solidFill>
              <a:latin typeface="Times New Roman" pitchFamily="18" charset="0"/>
              <a:ea typeface="+mj-ea"/>
              <a:cs typeface="Times New Roman" pitchFamily="18" charset="0"/>
            </a:endParaRPr>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63490" r:id="rId3" imgW="13937020" imgH="5409524" progId="">
              <p:embed/>
            </p:oleObj>
          </a:graphicData>
        </a:graphic>
      </p:graphicFrame>
      <p:sp>
        <p:nvSpPr>
          <p:cNvPr id="7" name="Subtitle 6"/>
          <p:cNvSpPr>
            <a:spLocks noGrp="1"/>
          </p:cNvSpPr>
          <p:nvPr>
            <p:ph type="subTitle" idx="1"/>
          </p:nvPr>
        </p:nvSpPr>
        <p:spPr>
          <a:xfrm>
            <a:off x="152400" y="838200"/>
            <a:ext cx="8763000" cy="5562600"/>
          </a:xfrm>
        </p:spPr>
        <p:txBody>
          <a:bodyPr>
            <a:normAutofit/>
          </a:bodyPr>
          <a:lstStyle/>
          <a:p>
            <a:pPr>
              <a:lnSpc>
                <a:spcPct val="90000"/>
              </a:lnSpc>
              <a:spcBef>
                <a:spcPts val="1000"/>
              </a:spcBef>
            </a:pPr>
            <a:r>
              <a:rPr lang="en-US" b="1" dirty="0" err="1" smtClean="0">
                <a:solidFill>
                  <a:prstClr val="black"/>
                </a:solidFill>
              </a:rPr>
              <a:t>Fuzzification</a:t>
            </a:r>
            <a:r>
              <a:rPr lang="en-US" b="1" dirty="0" smtClean="0">
                <a:solidFill>
                  <a:prstClr val="black"/>
                </a:solidFill>
              </a:rPr>
              <a:t> and </a:t>
            </a:r>
            <a:r>
              <a:rPr lang="en-US" b="1" dirty="0" err="1" smtClean="0">
                <a:solidFill>
                  <a:prstClr val="black"/>
                </a:solidFill>
              </a:rPr>
              <a:t>Defuzzification</a:t>
            </a:r>
            <a:r>
              <a:rPr lang="en-US" b="1" dirty="0" smtClean="0">
                <a:solidFill>
                  <a:prstClr val="black"/>
                </a:solidFill>
              </a:rPr>
              <a:t> methods</a:t>
            </a:r>
          </a:p>
          <a:p>
            <a:pPr algn="just">
              <a:lnSpc>
                <a:spcPct val="11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a:t>
            </a:r>
            <a:r>
              <a:rPr lang="en-US" sz="2000" dirty="0" err="1" smtClean="0">
                <a:solidFill>
                  <a:schemeClr val="tx2">
                    <a:lumMod val="50000"/>
                  </a:schemeClr>
                </a:solidFill>
                <a:latin typeface="Times New Roman" pitchFamily="18" charset="0"/>
                <a:ea typeface="+mj-ea"/>
                <a:cs typeface="Times New Roman" pitchFamily="18" charset="0"/>
              </a:rPr>
              <a:t>Fuzzification</a:t>
            </a:r>
            <a:r>
              <a:rPr lang="en-US" sz="2000" dirty="0" smtClean="0">
                <a:solidFill>
                  <a:schemeClr val="tx2">
                    <a:lumMod val="50000"/>
                  </a:schemeClr>
                </a:solidFill>
                <a:latin typeface="Times New Roman" pitchFamily="18" charset="0"/>
                <a:ea typeface="+mj-ea"/>
                <a:cs typeface="Times New Roman" pitchFamily="18" charset="0"/>
              </a:rPr>
              <a:t> and </a:t>
            </a:r>
            <a:r>
              <a:rPr lang="en-US" sz="2000" dirty="0" err="1" smtClean="0">
                <a:solidFill>
                  <a:schemeClr val="tx2">
                    <a:lumMod val="50000"/>
                  </a:schemeClr>
                </a:solidFill>
                <a:latin typeface="Times New Roman" pitchFamily="18" charset="0"/>
                <a:ea typeface="+mj-ea"/>
                <a:cs typeface="Times New Roman" pitchFamily="18" charset="0"/>
              </a:rPr>
              <a:t>defuzzification</a:t>
            </a:r>
            <a:r>
              <a:rPr lang="en-US" sz="2000" dirty="0" smtClean="0">
                <a:solidFill>
                  <a:schemeClr val="tx2">
                    <a:lumMod val="50000"/>
                  </a:schemeClr>
                </a:solidFill>
                <a:latin typeface="Times New Roman" pitchFamily="18" charset="0"/>
                <a:ea typeface="+mj-ea"/>
                <a:cs typeface="Times New Roman" pitchFamily="18" charset="0"/>
              </a:rPr>
              <a:t> are key processes in fuzzy logic systems, allowing for the conversion of crisp input data into fuzzy sets and the conversion of fuzzy output data into crisp values, respectively. Here are some common methods for both </a:t>
            </a:r>
            <a:r>
              <a:rPr lang="en-US" sz="2000" dirty="0" err="1" smtClean="0">
                <a:solidFill>
                  <a:schemeClr val="tx2">
                    <a:lumMod val="50000"/>
                  </a:schemeClr>
                </a:solidFill>
                <a:latin typeface="Times New Roman" pitchFamily="18" charset="0"/>
                <a:ea typeface="+mj-ea"/>
                <a:cs typeface="Times New Roman" pitchFamily="18" charset="0"/>
              </a:rPr>
              <a:t>fuzzification</a:t>
            </a:r>
            <a:r>
              <a:rPr lang="en-US" sz="2000" dirty="0" smtClean="0">
                <a:solidFill>
                  <a:schemeClr val="tx2">
                    <a:lumMod val="50000"/>
                  </a:schemeClr>
                </a:solidFill>
                <a:latin typeface="Times New Roman" pitchFamily="18" charset="0"/>
                <a:ea typeface="+mj-ea"/>
                <a:cs typeface="Times New Roman" pitchFamily="18" charset="0"/>
              </a:rPr>
              <a:t> and </a:t>
            </a:r>
            <a:r>
              <a:rPr lang="en-US" sz="2000" dirty="0" err="1" smtClean="0">
                <a:solidFill>
                  <a:schemeClr val="tx2">
                    <a:lumMod val="50000"/>
                  </a:schemeClr>
                </a:solidFill>
                <a:latin typeface="Times New Roman" pitchFamily="18" charset="0"/>
                <a:ea typeface="+mj-ea"/>
                <a:cs typeface="Times New Roman" pitchFamily="18" charset="0"/>
              </a:rPr>
              <a:t>defuzzification</a:t>
            </a:r>
            <a:r>
              <a:rPr lang="en-US" sz="2000" dirty="0" smtClean="0">
                <a:solidFill>
                  <a:schemeClr val="tx2">
                    <a:lumMod val="50000"/>
                  </a:schemeClr>
                </a:solidFill>
                <a:latin typeface="Times New Roman" pitchFamily="18" charset="0"/>
                <a:ea typeface="+mj-ea"/>
                <a:cs typeface="Times New Roman" pitchFamily="18" charset="0"/>
              </a:rPr>
              <a:t>:</a:t>
            </a:r>
          </a:p>
          <a:p>
            <a:pPr algn="just">
              <a:lnSpc>
                <a:spcPct val="11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a:t>
            </a:r>
            <a:r>
              <a:rPr lang="en-US" sz="2000" b="1" dirty="0" err="1" smtClean="0">
                <a:solidFill>
                  <a:schemeClr val="tx2">
                    <a:lumMod val="50000"/>
                  </a:schemeClr>
                </a:solidFill>
                <a:latin typeface="Times New Roman" pitchFamily="18" charset="0"/>
                <a:ea typeface="+mj-ea"/>
                <a:cs typeface="Times New Roman" pitchFamily="18" charset="0"/>
              </a:rPr>
              <a:t>Fuzzification</a:t>
            </a:r>
            <a:r>
              <a:rPr lang="en-US" sz="2000" b="1" dirty="0" smtClean="0">
                <a:solidFill>
                  <a:schemeClr val="tx2">
                    <a:lumMod val="50000"/>
                  </a:schemeClr>
                </a:solidFill>
                <a:latin typeface="Times New Roman" pitchFamily="18" charset="0"/>
                <a:ea typeface="+mj-ea"/>
                <a:cs typeface="Times New Roman" pitchFamily="18" charset="0"/>
              </a:rPr>
              <a:t> Methods:</a:t>
            </a:r>
          </a:p>
          <a:p>
            <a:pPr algn="just">
              <a:lnSpc>
                <a:spcPct val="11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Grade of Membership (</a:t>
            </a:r>
            <a:r>
              <a:rPr lang="en-US" sz="2000" dirty="0" err="1" smtClean="0">
                <a:solidFill>
                  <a:schemeClr val="tx2">
                    <a:lumMod val="50000"/>
                  </a:schemeClr>
                </a:solidFill>
                <a:latin typeface="Times New Roman" pitchFamily="18" charset="0"/>
                <a:ea typeface="+mj-ea"/>
                <a:cs typeface="Times New Roman" pitchFamily="18" charset="0"/>
              </a:rPr>
              <a:t>GoM</a:t>
            </a:r>
            <a:r>
              <a:rPr lang="en-US" sz="2000" dirty="0" smtClean="0">
                <a:solidFill>
                  <a:schemeClr val="tx2">
                    <a:lumMod val="50000"/>
                  </a:schemeClr>
                </a:solidFill>
                <a:latin typeface="Times New Roman" pitchFamily="18" charset="0"/>
                <a:ea typeface="+mj-ea"/>
                <a:cs typeface="Times New Roman" pitchFamily="18" charset="0"/>
              </a:rPr>
              <a:t>): The membership function defines the shape of the fuzzy set, which can be triangular, trapezoidal, Gaussian, etc.</a:t>
            </a:r>
          </a:p>
          <a:p>
            <a:pPr algn="just">
              <a:lnSpc>
                <a:spcPct val="11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Membership Function: Specifies the degree of membership of an element in a fuzzy set. Common membership functions include triangular, trapezoidal, Gaussian, and </a:t>
            </a:r>
            <a:r>
              <a:rPr lang="en-US" sz="2000" dirty="0" err="1" smtClean="0">
                <a:solidFill>
                  <a:schemeClr val="tx2">
                    <a:lumMod val="50000"/>
                  </a:schemeClr>
                </a:solidFill>
                <a:latin typeface="Times New Roman" pitchFamily="18" charset="0"/>
                <a:ea typeface="+mj-ea"/>
                <a:cs typeface="Times New Roman" pitchFamily="18" charset="0"/>
              </a:rPr>
              <a:t>sigmoidal</a:t>
            </a:r>
            <a:r>
              <a:rPr lang="en-US" sz="2000" dirty="0" smtClean="0">
                <a:solidFill>
                  <a:schemeClr val="tx2">
                    <a:lumMod val="50000"/>
                  </a:schemeClr>
                </a:solidFill>
                <a:latin typeface="Times New Roman" pitchFamily="18" charset="0"/>
                <a:ea typeface="+mj-ea"/>
                <a:cs typeface="Times New Roman" pitchFamily="18" charset="0"/>
              </a:rPr>
              <a:t> functions.</a:t>
            </a:r>
          </a:p>
          <a:p>
            <a:pPr algn="just">
              <a:lnSpc>
                <a:spcPct val="11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Binary </a:t>
            </a:r>
            <a:r>
              <a:rPr lang="en-US" sz="2000" dirty="0" err="1" smtClean="0">
                <a:solidFill>
                  <a:schemeClr val="tx2">
                    <a:lumMod val="50000"/>
                  </a:schemeClr>
                </a:solidFill>
                <a:latin typeface="Times New Roman" pitchFamily="18" charset="0"/>
                <a:ea typeface="+mj-ea"/>
                <a:cs typeface="Times New Roman" pitchFamily="18" charset="0"/>
              </a:rPr>
              <a:t>Fuzzification</a:t>
            </a:r>
            <a:r>
              <a:rPr lang="en-US" sz="2000" dirty="0" smtClean="0">
                <a:solidFill>
                  <a:schemeClr val="tx2">
                    <a:lumMod val="50000"/>
                  </a:schemeClr>
                </a:solidFill>
                <a:latin typeface="Times New Roman" pitchFamily="18" charset="0"/>
                <a:ea typeface="+mj-ea"/>
                <a:cs typeface="Times New Roman" pitchFamily="18" charset="0"/>
              </a:rPr>
              <a:t>: Assigns a membership value of 1 to the linguistic term that best describes the input value and 0 to all other terms.</a:t>
            </a:r>
          </a:p>
          <a:p>
            <a:pPr algn="just">
              <a:lnSpc>
                <a:spcPct val="90000"/>
              </a:lnSpc>
              <a:spcBef>
                <a:spcPts val="1000"/>
              </a:spcBef>
              <a:buFont typeface="Arial" pitchFamily="34" charset="0"/>
              <a:buChar char="•"/>
            </a:pPr>
            <a:endParaRPr lang="en-US" sz="2000" dirty="0" smtClean="0">
              <a:solidFill>
                <a:schemeClr val="tx2">
                  <a:lumMod val="50000"/>
                </a:schemeClr>
              </a:solidFill>
              <a:latin typeface="Times New Roman" pitchFamily="18" charset="0"/>
              <a:ea typeface="+mj-ea"/>
              <a:cs typeface="Times New Roman" pitchFamily="18" charset="0"/>
            </a:endParaRPr>
          </a:p>
          <a:p>
            <a:pPr algn="just">
              <a:lnSpc>
                <a:spcPct val="90000"/>
              </a:lnSpc>
              <a:spcBef>
                <a:spcPts val="1000"/>
              </a:spcBef>
              <a:buFont typeface="Arial" pitchFamily="34" charset="0"/>
              <a:buChar char="•"/>
            </a:pPr>
            <a:endParaRPr lang="en-US" sz="2000" dirty="0" smtClean="0">
              <a:solidFill>
                <a:schemeClr val="tx2">
                  <a:lumMod val="50000"/>
                </a:schemeClr>
              </a:solidFill>
              <a:latin typeface="Times New Roman" pitchFamily="18" charset="0"/>
              <a:ea typeface="+mj-ea"/>
              <a:cs typeface="Times New Roman" pitchFamily="18" charset="0"/>
            </a:endParaRPr>
          </a:p>
          <a:p>
            <a:pPr algn="l">
              <a:buFont typeface="Arial" pitchFamily="34" charset="0"/>
              <a:buChar char="•"/>
            </a:pPr>
            <a:endParaRPr lang="en-IN" sz="2000" dirty="0">
              <a:solidFill>
                <a:schemeClr val="tx2">
                  <a:lumMod val="50000"/>
                </a:schemeClr>
              </a:solidFill>
              <a:latin typeface="Times New Roman" pitchFamily="18" charset="0"/>
              <a:ea typeface="+mj-ea"/>
              <a:cs typeface="Times New Roman" pitchFamily="18" charset="0"/>
            </a:endParaRPr>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66562" r:id="rId3" imgW="13937020" imgH="5409524" progId="">
              <p:embed/>
            </p:oleObj>
          </a:graphicData>
        </a:graphic>
      </p:graphicFrame>
      <p:sp>
        <p:nvSpPr>
          <p:cNvPr id="7" name="Subtitle 6"/>
          <p:cNvSpPr>
            <a:spLocks noGrp="1"/>
          </p:cNvSpPr>
          <p:nvPr>
            <p:ph type="subTitle" idx="1"/>
          </p:nvPr>
        </p:nvSpPr>
        <p:spPr>
          <a:xfrm>
            <a:off x="152400" y="838200"/>
            <a:ext cx="8763000" cy="5562600"/>
          </a:xfrm>
        </p:spPr>
        <p:txBody>
          <a:bodyPr>
            <a:normAutofit/>
          </a:bodyPr>
          <a:lstStyle/>
          <a:p>
            <a:pPr>
              <a:lnSpc>
                <a:spcPct val="90000"/>
              </a:lnSpc>
              <a:spcBef>
                <a:spcPts val="1000"/>
              </a:spcBef>
            </a:pPr>
            <a:r>
              <a:rPr lang="en-US" b="1" dirty="0" err="1" smtClean="0">
                <a:solidFill>
                  <a:prstClr val="black"/>
                </a:solidFill>
              </a:rPr>
              <a:t>Fuzzification</a:t>
            </a:r>
            <a:r>
              <a:rPr lang="en-US" b="1" dirty="0" smtClean="0">
                <a:solidFill>
                  <a:prstClr val="black"/>
                </a:solidFill>
              </a:rPr>
              <a:t> and </a:t>
            </a:r>
            <a:r>
              <a:rPr lang="en-US" b="1" dirty="0" err="1" smtClean="0">
                <a:solidFill>
                  <a:prstClr val="black"/>
                </a:solidFill>
              </a:rPr>
              <a:t>Defuzzification</a:t>
            </a:r>
            <a:r>
              <a:rPr lang="en-US" b="1" dirty="0" smtClean="0">
                <a:solidFill>
                  <a:prstClr val="black"/>
                </a:solidFill>
              </a:rPr>
              <a:t> methods</a:t>
            </a:r>
          </a:p>
          <a:p>
            <a:pPr algn="just">
              <a:lnSpc>
                <a:spcPct val="11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a:t>
            </a:r>
            <a:r>
              <a:rPr lang="en-US" sz="2000" b="1" dirty="0" err="1" smtClean="0">
                <a:solidFill>
                  <a:schemeClr val="tx2">
                    <a:lumMod val="50000"/>
                  </a:schemeClr>
                </a:solidFill>
                <a:latin typeface="Times New Roman" pitchFamily="18" charset="0"/>
                <a:ea typeface="+mj-ea"/>
                <a:cs typeface="Times New Roman" pitchFamily="18" charset="0"/>
              </a:rPr>
              <a:t>Defuzzification</a:t>
            </a:r>
            <a:r>
              <a:rPr lang="en-US" sz="2000" b="1" dirty="0" smtClean="0">
                <a:solidFill>
                  <a:schemeClr val="tx2">
                    <a:lumMod val="50000"/>
                  </a:schemeClr>
                </a:solidFill>
                <a:latin typeface="Times New Roman" pitchFamily="18" charset="0"/>
                <a:ea typeface="+mj-ea"/>
                <a:cs typeface="Times New Roman" pitchFamily="18" charset="0"/>
              </a:rPr>
              <a:t> Methods:</a:t>
            </a:r>
          </a:p>
          <a:p>
            <a:pPr algn="just">
              <a:lnSpc>
                <a:spcPct val="11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Center of Gravity (COG) or Center of Area (COA): Calculates the </a:t>
            </a:r>
            <a:r>
              <a:rPr lang="en-US" sz="2000" dirty="0" err="1" smtClean="0">
                <a:solidFill>
                  <a:schemeClr val="tx2">
                    <a:lumMod val="50000"/>
                  </a:schemeClr>
                </a:solidFill>
                <a:latin typeface="Times New Roman" pitchFamily="18" charset="0"/>
                <a:ea typeface="+mj-ea"/>
                <a:cs typeface="Times New Roman" pitchFamily="18" charset="0"/>
              </a:rPr>
              <a:t>centroid</a:t>
            </a:r>
            <a:r>
              <a:rPr lang="en-US" sz="2000" dirty="0" smtClean="0">
                <a:solidFill>
                  <a:schemeClr val="tx2">
                    <a:lumMod val="50000"/>
                  </a:schemeClr>
                </a:solidFill>
                <a:latin typeface="Times New Roman" pitchFamily="18" charset="0"/>
                <a:ea typeface="+mj-ea"/>
                <a:cs typeface="Times New Roman" pitchFamily="18" charset="0"/>
              </a:rPr>
              <a:t> or center of gravity of the area under the fuzzy output set curve. The crisp output value corresponds to the center of mass of the fuzzy output set.</a:t>
            </a:r>
          </a:p>
          <a:p>
            <a:pPr algn="just">
              <a:lnSpc>
                <a:spcPct val="11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Mean of Maximum (MOM): Selects the output value corresponding to the linguistic term with the highest membership degree. The crisp output value is determined as the mean of the support of this linguistic term.</a:t>
            </a:r>
          </a:p>
          <a:p>
            <a:pPr algn="just">
              <a:lnSpc>
                <a:spcPct val="11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Largest of Maximum (LOM): Similar to MOM but selects the output value corresponding to the linguistic term with the highest membership degree directly.</a:t>
            </a:r>
          </a:p>
          <a:p>
            <a:pPr algn="just">
              <a:lnSpc>
                <a:spcPct val="90000"/>
              </a:lnSpc>
              <a:spcBef>
                <a:spcPts val="1000"/>
              </a:spcBef>
              <a:buFont typeface="Arial" pitchFamily="34" charset="0"/>
              <a:buChar char="•"/>
            </a:pPr>
            <a:endParaRPr lang="en-US" sz="2000" dirty="0" smtClean="0">
              <a:solidFill>
                <a:schemeClr val="tx2">
                  <a:lumMod val="50000"/>
                </a:schemeClr>
              </a:solidFill>
              <a:latin typeface="Times New Roman" pitchFamily="18" charset="0"/>
              <a:ea typeface="+mj-ea"/>
              <a:cs typeface="Times New Roman" pitchFamily="18" charset="0"/>
            </a:endParaRPr>
          </a:p>
          <a:p>
            <a:pPr algn="just">
              <a:lnSpc>
                <a:spcPct val="90000"/>
              </a:lnSpc>
              <a:spcBef>
                <a:spcPts val="1000"/>
              </a:spcBef>
              <a:buFont typeface="Arial" pitchFamily="34" charset="0"/>
              <a:buChar char="•"/>
            </a:pPr>
            <a:endParaRPr lang="en-US" sz="2000" dirty="0" smtClean="0">
              <a:solidFill>
                <a:schemeClr val="tx2">
                  <a:lumMod val="50000"/>
                </a:schemeClr>
              </a:solidFill>
              <a:latin typeface="Times New Roman" pitchFamily="18" charset="0"/>
              <a:ea typeface="+mj-ea"/>
              <a:cs typeface="Times New Roman" pitchFamily="18" charset="0"/>
            </a:endParaRPr>
          </a:p>
          <a:p>
            <a:pPr algn="l">
              <a:buFont typeface="Arial" pitchFamily="34" charset="0"/>
              <a:buChar char="•"/>
            </a:pPr>
            <a:endParaRPr lang="en-IN" sz="2000" dirty="0">
              <a:solidFill>
                <a:schemeClr val="tx2">
                  <a:lumMod val="50000"/>
                </a:schemeClr>
              </a:solidFill>
              <a:latin typeface="Times New Roman" pitchFamily="18" charset="0"/>
              <a:ea typeface="+mj-ea"/>
              <a:cs typeface="Times New Roman" pitchFamily="18" charset="0"/>
            </a:endParaRPr>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65538" r:id="rId3" imgW="13937020" imgH="5409524" progId="">
              <p:embed/>
            </p:oleObj>
          </a:graphicData>
        </a:graphic>
      </p:graphicFrame>
      <p:sp>
        <p:nvSpPr>
          <p:cNvPr id="7" name="Subtitle 6"/>
          <p:cNvSpPr>
            <a:spLocks noGrp="1"/>
          </p:cNvSpPr>
          <p:nvPr>
            <p:ph type="subTitle" idx="1"/>
          </p:nvPr>
        </p:nvSpPr>
        <p:spPr>
          <a:xfrm>
            <a:off x="152400" y="838200"/>
            <a:ext cx="8763000" cy="5715000"/>
          </a:xfrm>
        </p:spPr>
        <p:txBody>
          <a:bodyPr>
            <a:normAutofit lnSpcReduction="10000"/>
          </a:bodyPr>
          <a:lstStyle/>
          <a:p>
            <a:pPr>
              <a:lnSpc>
                <a:spcPct val="90000"/>
              </a:lnSpc>
              <a:spcBef>
                <a:spcPts val="1000"/>
              </a:spcBef>
            </a:pPr>
            <a:r>
              <a:rPr lang="en-US" b="1" dirty="0" smtClean="0">
                <a:solidFill>
                  <a:prstClr val="black"/>
                </a:solidFill>
              </a:rPr>
              <a:t>Fuzzy </a:t>
            </a:r>
            <a:r>
              <a:rPr lang="en-US" b="1" dirty="0" smtClean="0">
                <a:solidFill>
                  <a:prstClr val="black"/>
                </a:solidFill>
              </a:rPr>
              <a:t>based expert </a:t>
            </a:r>
            <a:r>
              <a:rPr lang="en-US" b="1" dirty="0" smtClean="0">
                <a:solidFill>
                  <a:prstClr val="black"/>
                </a:solidFill>
              </a:rPr>
              <a:t>system</a:t>
            </a:r>
          </a:p>
          <a:p>
            <a:pPr algn="just">
              <a:lnSpc>
                <a:spcPct val="9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A fuzzy logic-based expert system (FLES) is a type of expert system that utilizes fuzzy logic to handle uncertainty and imprecision in knowledge representation and reasoning. </a:t>
            </a:r>
            <a:endParaRPr lang="en-US" sz="2000" dirty="0" smtClean="0">
              <a:solidFill>
                <a:schemeClr val="tx2">
                  <a:lumMod val="50000"/>
                </a:schemeClr>
              </a:solidFill>
              <a:latin typeface="Times New Roman" pitchFamily="18" charset="0"/>
              <a:ea typeface="+mj-ea"/>
              <a:cs typeface="Times New Roman" pitchFamily="18" charset="0"/>
            </a:endParaRPr>
          </a:p>
          <a:p>
            <a:pPr algn="just">
              <a:lnSpc>
                <a:spcPct val="9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a:t>
            </a:r>
            <a:r>
              <a:rPr lang="en-US" sz="2000" dirty="0" smtClean="0">
                <a:solidFill>
                  <a:schemeClr val="tx2">
                    <a:lumMod val="50000"/>
                  </a:schemeClr>
                </a:solidFill>
                <a:latin typeface="Times New Roman" pitchFamily="18" charset="0"/>
                <a:ea typeface="+mj-ea"/>
                <a:cs typeface="Times New Roman" pitchFamily="18" charset="0"/>
              </a:rPr>
              <a:t>An expert system is a computer program that is designed to solve complex problems and to provide decision-making ability like a human expert. It performs this by extracting knowledge from its knowledge base using the reasoning and inference rules according to the user queries</a:t>
            </a:r>
            <a:r>
              <a:rPr lang="en-US" sz="2000" dirty="0" smtClean="0">
                <a:solidFill>
                  <a:schemeClr val="tx2">
                    <a:lumMod val="50000"/>
                  </a:schemeClr>
                </a:solidFill>
                <a:latin typeface="Times New Roman" pitchFamily="18" charset="0"/>
                <a:ea typeface="+mj-ea"/>
                <a:cs typeface="Times New Roman" pitchFamily="18" charset="0"/>
              </a:rPr>
              <a:t>.</a:t>
            </a:r>
          </a:p>
          <a:p>
            <a:pPr algn="just">
              <a:lnSpc>
                <a:spcPct val="9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knowledge base is a centralized repository for information integrated with artificial intelligence (AI) technologies.</a:t>
            </a:r>
            <a:endParaRPr lang="en-US" sz="2000" dirty="0" smtClean="0">
              <a:solidFill>
                <a:schemeClr val="tx2">
                  <a:lumMod val="50000"/>
                </a:schemeClr>
              </a:solidFill>
              <a:latin typeface="Times New Roman" pitchFamily="18" charset="0"/>
              <a:ea typeface="+mj-ea"/>
              <a:cs typeface="Times New Roman" pitchFamily="18" charset="0"/>
            </a:endParaRPr>
          </a:p>
          <a:p>
            <a:pPr algn="just">
              <a:lnSpc>
                <a:spcPct val="9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a:t>
            </a:r>
            <a:r>
              <a:rPr lang="en-US" sz="2000" dirty="0" smtClean="0">
                <a:solidFill>
                  <a:schemeClr val="tx2">
                    <a:lumMod val="50000"/>
                  </a:schemeClr>
                </a:solidFill>
                <a:latin typeface="Times New Roman" pitchFamily="18" charset="0"/>
                <a:ea typeface="+mj-ea"/>
                <a:cs typeface="Times New Roman" pitchFamily="18" charset="0"/>
              </a:rPr>
              <a:t>Fuzzy logic allows for the modeling of vague or uncertain information, which makes it particularly useful in situations where traditional binary logic may not be sufficient</a:t>
            </a:r>
            <a:r>
              <a:rPr lang="en-US" sz="2000" dirty="0" smtClean="0">
                <a:solidFill>
                  <a:schemeClr val="tx2">
                    <a:lumMod val="50000"/>
                  </a:schemeClr>
                </a:solidFill>
                <a:latin typeface="Times New Roman" pitchFamily="18" charset="0"/>
                <a:ea typeface="+mj-ea"/>
                <a:cs typeface="Times New Roman" pitchFamily="18" charset="0"/>
              </a:rPr>
              <a:t>.</a:t>
            </a:r>
          </a:p>
          <a:p>
            <a:pPr algn="just">
              <a:lnSpc>
                <a:spcPct val="9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Here are the key components and characteristics of a fuzzy logic-based expert system:</a:t>
            </a:r>
            <a:endParaRPr lang="en-US" sz="2000" dirty="0" smtClean="0">
              <a:solidFill>
                <a:schemeClr val="tx2">
                  <a:lumMod val="50000"/>
                </a:schemeClr>
              </a:solidFill>
              <a:latin typeface="Times New Roman" pitchFamily="18" charset="0"/>
              <a:ea typeface="+mj-ea"/>
              <a:cs typeface="Times New Roman" pitchFamily="18" charset="0"/>
            </a:endParaRPr>
          </a:p>
          <a:p>
            <a:pPr algn="just">
              <a:lnSpc>
                <a:spcPct val="9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1. Knowledge </a:t>
            </a:r>
            <a:r>
              <a:rPr lang="en-US" sz="2000" dirty="0" smtClean="0">
                <a:solidFill>
                  <a:schemeClr val="tx2">
                    <a:lumMod val="50000"/>
                  </a:schemeClr>
                </a:solidFill>
                <a:latin typeface="Times New Roman" pitchFamily="18" charset="0"/>
                <a:ea typeface="+mj-ea"/>
                <a:cs typeface="Times New Roman" pitchFamily="18" charset="0"/>
              </a:rPr>
              <a:t>Base: Like traditional expert systems, FLES relies on a knowledge base that contains rules, facts, and heuristics about the domain being modeled. However, in a FLES, this knowledge is often represented using fuzzy sets, fuzzy </a:t>
            </a:r>
            <a:r>
              <a:rPr lang="en-US" sz="2000" dirty="0" smtClean="0">
                <a:solidFill>
                  <a:schemeClr val="tx2">
                    <a:lumMod val="50000"/>
                  </a:schemeClr>
                </a:solidFill>
                <a:latin typeface="Times New Roman" pitchFamily="18" charset="0"/>
                <a:ea typeface="+mj-ea"/>
                <a:cs typeface="Times New Roman" pitchFamily="18" charset="0"/>
              </a:rPr>
              <a:t>rules to </a:t>
            </a:r>
            <a:r>
              <a:rPr lang="en-US" sz="2000" dirty="0" smtClean="0">
                <a:solidFill>
                  <a:schemeClr val="tx2">
                    <a:lumMod val="50000"/>
                  </a:schemeClr>
                </a:solidFill>
                <a:latin typeface="Times New Roman" pitchFamily="18" charset="0"/>
                <a:ea typeface="+mj-ea"/>
                <a:cs typeface="Times New Roman" pitchFamily="18" charset="0"/>
              </a:rPr>
              <a:t>handle imprecise data.</a:t>
            </a:r>
            <a:endParaRPr lang="en-US" sz="2000" dirty="0" smtClean="0">
              <a:solidFill>
                <a:schemeClr val="tx2">
                  <a:lumMod val="50000"/>
                </a:schemeClr>
              </a:solidFill>
              <a:latin typeface="Times New Roman" pitchFamily="18" charset="0"/>
              <a:ea typeface="+mj-ea"/>
              <a:cs typeface="Times New Roman" pitchFamily="18" charset="0"/>
            </a:endParaRPr>
          </a:p>
          <a:p>
            <a:pPr algn="just">
              <a:lnSpc>
                <a:spcPct val="90000"/>
              </a:lnSpc>
              <a:spcBef>
                <a:spcPts val="1000"/>
              </a:spcBef>
              <a:buFont typeface="Arial" pitchFamily="34" charset="0"/>
              <a:buChar char="•"/>
            </a:pPr>
            <a:endParaRPr lang="en-US" sz="2000" dirty="0" smtClean="0">
              <a:solidFill>
                <a:schemeClr val="tx2">
                  <a:lumMod val="50000"/>
                </a:schemeClr>
              </a:solidFill>
              <a:latin typeface="Times New Roman" pitchFamily="18" charset="0"/>
              <a:ea typeface="+mj-ea"/>
              <a:cs typeface="Times New Roman" pitchFamily="18" charset="0"/>
            </a:endParaRPr>
          </a:p>
          <a:p>
            <a:pPr algn="l">
              <a:buFont typeface="Arial" pitchFamily="34" charset="0"/>
              <a:buChar char="•"/>
            </a:pPr>
            <a:endParaRPr lang="en-IN" sz="2000" dirty="0">
              <a:solidFill>
                <a:schemeClr val="tx2">
                  <a:lumMod val="50000"/>
                </a:schemeClr>
              </a:solidFill>
              <a:latin typeface="Times New Roman" pitchFamily="18" charset="0"/>
              <a:ea typeface="+mj-ea"/>
              <a:cs typeface="Times New Roman" pitchFamily="18" charset="0"/>
            </a:endParaRPr>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67586" r:id="rId3" imgW="13937020" imgH="5409524" progId="">
              <p:embed/>
            </p:oleObj>
          </a:graphicData>
        </a:graphic>
      </p:graphicFrame>
      <p:sp>
        <p:nvSpPr>
          <p:cNvPr id="7" name="Subtitle 6"/>
          <p:cNvSpPr>
            <a:spLocks noGrp="1"/>
          </p:cNvSpPr>
          <p:nvPr>
            <p:ph type="subTitle" idx="1"/>
          </p:nvPr>
        </p:nvSpPr>
        <p:spPr>
          <a:xfrm>
            <a:off x="152400" y="838200"/>
            <a:ext cx="8763000" cy="5715000"/>
          </a:xfrm>
        </p:spPr>
        <p:txBody>
          <a:bodyPr>
            <a:normAutofit fontScale="92500" lnSpcReduction="20000"/>
          </a:bodyPr>
          <a:lstStyle/>
          <a:p>
            <a:pPr>
              <a:lnSpc>
                <a:spcPct val="90000"/>
              </a:lnSpc>
              <a:spcBef>
                <a:spcPts val="1000"/>
              </a:spcBef>
            </a:pPr>
            <a:r>
              <a:rPr lang="en-US" b="1" dirty="0" smtClean="0">
                <a:solidFill>
                  <a:prstClr val="black"/>
                </a:solidFill>
              </a:rPr>
              <a:t>Fuzzy </a:t>
            </a:r>
            <a:r>
              <a:rPr lang="en-US" b="1" dirty="0" smtClean="0">
                <a:solidFill>
                  <a:prstClr val="black"/>
                </a:solidFill>
              </a:rPr>
              <a:t>based expert </a:t>
            </a:r>
            <a:r>
              <a:rPr lang="en-US" b="1" dirty="0" smtClean="0">
                <a:solidFill>
                  <a:prstClr val="black"/>
                </a:solidFill>
              </a:rPr>
              <a:t>system</a:t>
            </a:r>
          </a:p>
          <a:p>
            <a:pPr algn="just">
              <a:lnSpc>
                <a:spcPct val="15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2. </a:t>
            </a:r>
            <a:r>
              <a:rPr lang="en-US" sz="2000" dirty="0" err="1" smtClean="0">
                <a:solidFill>
                  <a:schemeClr val="tx2">
                    <a:lumMod val="50000"/>
                  </a:schemeClr>
                </a:solidFill>
                <a:latin typeface="Times New Roman" pitchFamily="18" charset="0"/>
                <a:ea typeface="+mj-ea"/>
                <a:cs typeface="Times New Roman" pitchFamily="18" charset="0"/>
              </a:rPr>
              <a:t>Fuzzification</a:t>
            </a:r>
            <a:r>
              <a:rPr lang="en-US" sz="2000" dirty="0" smtClean="0">
                <a:solidFill>
                  <a:schemeClr val="tx2">
                    <a:lumMod val="50000"/>
                  </a:schemeClr>
                </a:solidFill>
                <a:latin typeface="Times New Roman" pitchFamily="18" charset="0"/>
                <a:ea typeface="+mj-ea"/>
                <a:cs typeface="Times New Roman" pitchFamily="18" charset="0"/>
              </a:rPr>
              <a:t>: </a:t>
            </a:r>
            <a:r>
              <a:rPr lang="en-US" sz="2000" dirty="0" err="1" smtClean="0">
                <a:solidFill>
                  <a:schemeClr val="tx2">
                    <a:lumMod val="50000"/>
                  </a:schemeClr>
                </a:solidFill>
                <a:latin typeface="Times New Roman" pitchFamily="18" charset="0"/>
                <a:ea typeface="+mj-ea"/>
                <a:cs typeface="Times New Roman" pitchFamily="18" charset="0"/>
              </a:rPr>
              <a:t>Fuzzification</a:t>
            </a:r>
            <a:r>
              <a:rPr lang="en-US" sz="2000" dirty="0" smtClean="0">
                <a:solidFill>
                  <a:schemeClr val="tx2">
                    <a:lumMod val="50000"/>
                  </a:schemeClr>
                </a:solidFill>
                <a:latin typeface="Times New Roman" pitchFamily="18" charset="0"/>
                <a:ea typeface="+mj-ea"/>
                <a:cs typeface="Times New Roman" pitchFamily="18" charset="0"/>
              </a:rPr>
              <a:t> is the process of converting crisp inputs into fuzzy sets. In a FLES, input data is typically </a:t>
            </a:r>
            <a:r>
              <a:rPr lang="en-US" sz="2000" dirty="0" err="1" smtClean="0">
                <a:solidFill>
                  <a:schemeClr val="tx2">
                    <a:lumMod val="50000"/>
                  </a:schemeClr>
                </a:solidFill>
                <a:latin typeface="Times New Roman" pitchFamily="18" charset="0"/>
                <a:ea typeface="+mj-ea"/>
                <a:cs typeface="Times New Roman" pitchFamily="18" charset="0"/>
              </a:rPr>
              <a:t>fuzzified</a:t>
            </a:r>
            <a:r>
              <a:rPr lang="en-US" sz="2000" dirty="0" smtClean="0">
                <a:solidFill>
                  <a:schemeClr val="tx2">
                    <a:lumMod val="50000"/>
                  </a:schemeClr>
                </a:solidFill>
                <a:latin typeface="Times New Roman" pitchFamily="18" charset="0"/>
                <a:ea typeface="+mj-ea"/>
                <a:cs typeface="Times New Roman" pitchFamily="18" charset="0"/>
              </a:rPr>
              <a:t> to represent the degrees of membership in linguistic variables or fuzzy sets, allowing the system to reason with uncertain or vague information.</a:t>
            </a:r>
          </a:p>
          <a:p>
            <a:pPr algn="just">
              <a:lnSpc>
                <a:spcPct val="15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3. Inference </a:t>
            </a:r>
            <a:r>
              <a:rPr lang="en-US" sz="2000" dirty="0" smtClean="0">
                <a:solidFill>
                  <a:schemeClr val="tx2">
                    <a:lumMod val="50000"/>
                  </a:schemeClr>
                </a:solidFill>
                <a:latin typeface="Times New Roman" pitchFamily="18" charset="0"/>
                <a:ea typeface="+mj-ea"/>
                <a:cs typeface="Times New Roman" pitchFamily="18" charset="0"/>
              </a:rPr>
              <a:t>Engine: The inference engine in a FLES is responsible for reasoning with the fuzzy rules defined in the knowledge base. Fuzzy inference mechanisms such as fuzzy logic operations (AND, OR, NOT), fuzzy reasoning methods (</a:t>
            </a:r>
            <a:r>
              <a:rPr lang="en-US" sz="2000" dirty="0" err="1" smtClean="0">
                <a:solidFill>
                  <a:schemeClr val="tx2">
                    <a:lumMod val="50000"/>
                  </a:schemeClr>
                </a:solidFill>
                <a:latin typeface="Times New Roman" pitchFamily="18" charset="0"/>
                <a:ea typeface="+mj-ea"/>
                <a:cs typeface="Times New Roman" pitchFamily="18" charset="0"/>
              </a:rPr>
              <a:t>Mamdani</a:t>
            </a:r>
            <a:r>
              <a:rPr lang="en-US" sz="2000" dirty="0" smtClean="0">
                <a:solidFill>
                  <a:schemeClr val="tx2">
                    <a:lumMod val="50000"/>
                  </a:schemeClr>
                </a:solidFill>
                <a:latin typeface="Times New Roman" pitchFamily="18" charset="0"/>
                <a:ea typeface="+mj-ea"/>
                <a:cs typeface="Times New Roman" pitchFamily="18" charset="0"/>
              </a:rPr>
              <a:t>, </a:t>
            </a:r>
            <a:r>
              <a:rPr lang="en-US" sz="2000" dirty="0" err="1" smtClean="0">
                <a:solidFill>
                  <a:schemeClr val="tx2">
                    <a:lumMod val="50000"/>
                  </a:schemeClr>
                </a:solidFill>
                <a:latin typeface="Times New Roman" pitchFamily="18" charset="0"/>
                <a:ea typeface="+mj-ea"/>
                <a:cs typeface="Times New Roman" pitchFamily="18" charset="0"/>
              </a:rPr>
              <a:t>Sugeno</a:t>
            </a:r>
            <a:r>
              <a:rPr lang="en-US" sz="2000" dirty="0" smtClean="0">
                <a:solidFill>
                  <a:schemeClr val="tx2">
                    <a:lumMod val="50000"/>
                  </a:schemeClr>
                </a:solidFill>
                <a:latin typeface="Times New Roman" pitchFamily="18" charset="0"/>
                <a:ea typeface="+mj-ea"/>
                <a:cs typeface="Times New Roman" pitchFamily="18" charset="0"/>
              </a:rPr>
              <a:t>), and fuzzy reasoning algorithms are used to derive conclusions based on the fuzzy input data and rules.</a:t>
            </a:r>
          </a:p>
          <a:p>
            <a:pPr algn="just">
              <a:lnSpc>
                <a:spcPct val="15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4. </a:t>
            </a:r>
            <a:r>
              <a:rPr lang="en-US" sz="2000" dirty="0" err="1" smtClean="0">
                <a:solidFill>
                  <a:schemeClr val="tx2">
                    <a:lumMod val="50000"/>
                  </a:schemeClr>
                </a:solidFill>
                <a:latin typeface="Times New Roman" pitchFamily="18" charset="0"/>
                <a:ea typeface="+mj-ea"/>
                <a:cs typeface="Times New Roman" pitchFamily="18" charset="0"/>
              </a:rPr>
              <a:t>Defuzzification</a:t>
            </a:r>
            <a:r>
              <a:rPr lang="en-US" sz="2000" dirty="0" smtClean="0">
                <a:solidFill>
                  <a:schemeClr val="tx2">
                    <a:lumMod val="50000"/>
                  </a:schemeClr>
                </a:solidFill>
                <a:latin typeface="Times New Roman" pitchFamily="18" charset="0"/>
                <a:ea typeface="+mj-ea"/>
                <a:cs typeface="Times New Roman" pitchFamily="18" charset="0"/>
              </a:rPr>
              <a:t>: Once the inference process is complete, the fuzzy outputs need to be converted back into crisp values. </a:t>
            </a:r>
            <a:r>
              <a:rPr lang="en-US" sz="2000" dirty="0" err="1" smtClean="0">
                <a:solidFill>
                  <a:schemeClr val="tx2">
                    <a:lumMod val="50000"/>
                  </a:schemeClr>
                </a:solidFill>
                <a:latin typeface="Times New Roman" pitchFamily="18" charset="0"/>
                <a:ea typeface="+mj-ea"/>
                <a:cs typeface="Times New Roman" pitchFamily="18" charset="0"/>
              </a:rPr>
              <a:t>Defuzzification</a:t>
            </a:r>
            <a:r>
              <a:rPr lang="en-US" sz="2000" dirty="0" smtClean="0">
                <a:solidFill>
                  <a:schemeClr val="tx2">
                    <a:lumMod val="50000"/>
                  </a:schemeClr>
                </a:solidFill>
                <a:latin typeface="Times New Roman" pitchFamily="18" charset="0"/>
                <a:ea typeface="+mj-ea"/>
                <a:cs typeface="Times New Roman" pitchFamily="18" charset="0"/>
              </a:rPr>
              <a:t> methods, such as </a:t>
            </a:r>
            <a:r>
              <a:rPr lang="en-US" sz="2000" dirty="0" err="1" smtClean="0">
                <a:solidFill>
                  <a:schemeClr val="tx2">
                    <a:lumMod val="50000"/>
                  </a:schemeClr>
                </a:solidFill>
                <a:latin typeface="Times New Roman" pitchFamily="18" charset="0"/>
                <a:ea typeface="+mj-ea"/>
                <a:cs typeface="Times New Roman" pitchFamily="18" charset="0"/>
              </a:rPr>
              <a:t>centroid</a:t>
            </a:r>
            <a:r>
              <a:rPr lang="en-US" sz="2000" dirty="0" smtClean="0">
                <a:solidFill>
                  <a:schemeClr val="tx2">
                    <a:lumMod val="50000"/>
                  </a:schemeClr>
                </a:solidFill>
                <a:latin typeface="Times New Roman" pitchFamily="18" charset="0"/>
                <a:ea typeface="+mj-ea"/>
                <a:cs typeface="Times New Roman" pitchFamily="18" charset="0"/>
              </a:rPr>
              <a:t> or weighted average, are used to determine the most appropriate crisp output based on the fuzzy conclusions derived from the inference engine.</a:t>
            </a:r>
          </a:p>
          <a:p>
            <a:pPr algn="just">
              <a:lnSpc>
                <a:spcPct val="90000"/>
              </a:lnSpc>
              <a:spcBef>
                <a:spcPts val="1000"/>
              </a:spcBef>
              <a:buFont typeface="Arial" pitchFamily="34" charset="0"/>
              <a:buChar char="•"/>
            </a:pPr>
            <a:endParaRPr lang="en-US" sz="2000" dirty="0" smtClean="0">
              <a:solidFill>
                <a:schemeClr val="tx2">
                  <a:lumMod val="50000"/>
                </a:schemeClr>
              </a:solidFill>
              <a:latin typeface="Times New Roman" pitchFamily="18" charset="0"/>
              <a:ea typeface="+mj-ea"/>
              <a:cs typeface="Times New Roman" pitchFamily="18" charset="0"/>
            </a:endParaRPr>
          </a:p>
          <a:p>
            <a:pPr algn="l">
              <a:buFont typeface="Arial" pitchFamily="34" charset="0"/>
              <a:buChar char="•"/>
            </a:pPr>
            <a:endParaRPr lang="en-IN" sz="2000" dirty="0">
              <a:solidFill>
                <a:schemeClr val="tx2">
                  <a:lumMod val="50000"/>
                </a:schemeClr>
              </a:solidFill>
              <a:latin typeface="Times New Roman" pitchFamily="18" charset="0"/>
              <a:ea typeface="+mj-ea"/>
              <a:cs typeface="Times New Roman" pitchFamily="18" charset="0"/>
            </a:endParaRPr>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68610" r:id="rId3" imgW="13937020" imgH="5409524" progId="">
              <p:embed/>
            </p:oleObj>
          </a:graphicData>
        </a:graphic>
      </p:graphicFrame>
      <p:sp>
        <p:nvSpPr>
          <p:cNvPr id="7" name="Subtitle 6"/>
          <p:cNvSpPr>
            <a:spLocks noGrp="1"/>
          </p:cNvSpPr>
          <p:nvPr>
            <p:ph type="subTitle" idx="1"/>
          </p:nvPr>
        </p:nvSpPr>
        <p:spPr>
          <a:xfrm>
            <a:off x="152400" y="838200"/>
            <a:ext cx="8763000" cy="5715000"/>
          </a:xfrm>
        </p:spPr>
        <p:txBody>
          <a:bodyPr>
            <a:normAutofit/>
          </a:bodyPr>
          <a:lstStyle/>
          <a:p>
            <a:pPr>
              <a:lnSpc>
                <a:spcPct val="90000"/>
              </a:lnSpc>
              <a:spcBef>
                <a:spcPts val="1000"/>
              </a:spcBef>
            </a:pPr>
            <a:r>
              <a:rPr lang="en-US" b="1" dirty="0" smtClean="0">
                <a:solidFill>
                  <a:prstClr val="black"/>
                </a:solidFill>
              </a:rPr>
              <a:t>Fuzzy </a:t>
            </a:r>
            <a:r>
              <a:rPr lang="en-US" b="1" dirty="0" smtClean="0">
                <a:solidFill>
                  <a:prstClr val="black"/>
                </a:solidFill>
              </a:rPr>
              <a:t>based expert </a:t>
            </a:r>
            <a:r>
              <a:rPr lang="en-US" b="1" dirty="0" smtClean="0">
                <a:solidFill>
                  <a:prstClr val="black"/>
                </a:solidFill>
              </a:rPr>
              <a:t>system</a:t>
            </a:r>
          </a:p>
          <a:p>
            <a:pPr algn="just">
              <a:lnSpc>
                <a:spcPct val="15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5. Uncertainty </a:t>
            </a:r>
            <a:r>
              <a:rPr lang="en-US" sz="2000" dirty="0" smtClean="0">
                <a:solidFill>
                  <a:schemeClr val="tx2">
                    <a:lumMod val="50000"/>
                  </a:schemeClr>
                </a:solidFill>
                <a:latin typeface="Times New Roman" pitchFamily="18" charset="0"/>
                <a:ea typeface="+mj-ea"/>
                <a:cs typeface="Times New Roman" pitchFamily="18" charset="0"/>
              </a:rPr>
              <a:t>Handling: Fuzzy logic allows for the representation and handling of uncertainty in the knowledge base and reasoning process. Fuzzy sets and fuzzy rules provide a way to express uncertainty and vagueness in a more natural and intuitive manner than traditional crisp logic.</a:t>
            </a:r>
          </a:p>
          <a:p>
            <a:pPr algn="just">
              <a:lnSpc>
                <a:spcPct val="15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Overall, fuzzy logic-based expert systems provide a flexible and robust framework for modeling and reasoning with uncertain and imprecise knowledge, making them valuable tools in domains where traditional expert systems may fall short.</a:t>
            </a:r>
            <a:endParaRPr lang="en-US" sz="2000" dirty="0" smtClean="0">
              <a:solidFill>
                <a:schemeClr val="tx2">
                  <a:lumMod val="50000"/>
                </a:schemeClr>
              </a:solidFill>
              <a:latin typeface="Times New Roman" pitchFamily="18" charset="0"/>
              <a:ea typeface="+mj-ea"/>
              <a:cs typeface="Times New Roman" pitchFamily="18" charset="0"/>
            </a:endParaRPr>
          </a:p>
          <a:p>
            <a:pPr algn="l">
              <a:buFont typeface="Arial" pitchFamily="34" charset="0"/>
              <a:buChar char="•"/>
            </a:pPr>
            <a:endParaRPr lang="en-IN" sz="2000" dirty="0">
              <a:solidFill>
                <a:schemeClr val="tx2">
                  <a:lumMod val="50000"/>
                </a:schemeClr>
              </a:solidFill>
              <a:latin typeface="Times New Roman" pitchFamily="18" charset="0"/>
              <a:ea typeface="+mj-ea"/>
              <a:cs typeface="Times New Roman" pitchFamily="18" charset="0"/>
            </a:endParaRPr>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2050" r:id="rId3" imgW="13937020" imgH="5409524" progId="">
              <p:embed/>
            </p:oleObj>
          </a:graphicData>
        </a:graphic>
      </p:graphicFrame>
      <p:sp>
        <p:nvSpPr>
          <p:cNvPr id="7" name="Subtitle 6"/>
          <p:cNvSpPr>
            <a:spLocks noGrp="1"/>
          </p:cNvSpPr>
          <p:nvPr>
            <p:ph type="subTitle" idx="1"/>
          </p:nvPr>
        </p:nvSpPr>
        <p:spPr>
          <a:xfrm>
            <a:off x="152400" y="838200"/>
            <a:ext cx="8763000" cy="6019800"/>
          </a:xfrm>
        </p:spPr>
        <p:txBody>
          <a:bodyPr/>
          <a:lstStyle/>
          <a:p>
            <a:pPr algn="just">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The term fuzzy refers to things that are not clear or are vague.</a:t>
            </a:r>
          </a:p>
          <a:p>
            <a:pPr algn="just">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In the real world many times we encounter a situation when we can’t determine whether the state is true or false, their fuzzy logic provides very valuable flexibility for reasoning.</a:t>
            </a:r>
          </a:p>
          <a:p>
            <a:pPr algn="just">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It allows for multiple possible truth values to be processed through the same variable</a:t>
            </a:r>
          </a:p>
          <a:p>
            <a:pPr algn="just">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It mimics how a person would make decisions, only much faster. . </a:t>
            </a:r>
          </a:p>
          <a:p>
            <a:pPr algn="just">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Fuzzy Logic is a form of many-valued logic in which the truth values of variables may be any real number between 0 and 1, instead of just the traditional values of true or false.</a:t>
            </a:r>
          </a:p>
          <a:p>
            <a:pPr algn="just">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Fuzzy Logic is used in a wide range of applications, such as control systems, image processing, natural language processing, medical diagnosis, and artificial intelligence.</a:t>
            </a:r>
          </a:p>
          <a:p>
            <a:pPr algn="just">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The fundamental concept of Fuzzy Logic is the membership function, which defines the degree of membership of an input value to a certain set or category. The membership function is a mapping from an input value to a membership degree between 0 and 1, where 0 represents non-membership and 1 represents full membership.</a:t>
            </a:r>
            <a:endParaRPr lang="en-IN" sz="2000" dirty="0" smtClean="0">
              <a:solidFill>
                <a:schemeClr val="tx2">
                  <a:lumMod val="50000"/>
                </a:schemeClr>
              </a:solidFill>
              <a:latin typeface="Times New Roman" pitchFamily="18" charset="0"/>
              <a:ea typeface="+mj-ea"/>
              <a:cs typeface="Times New Roman" pitchFamily="18" charset="0"/>
            </a:endParaRPr>
          </a:p>
          <a:p>
            <a:pPr algn="l"/>
            <a:endParaRPr lang="en-IN" dirty="0"/>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IN" dirty="0"/>
          </a:p>
        </p:txBody>
      </p:sp>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29698" r:id="rId3" imgW="13937020" imgH="5409524" progId="">
              <p:embed/>
            </p:oleObj>
          </a:graphicData>
        </a:graphic>
      </p:graphicFrame>
      <p:sp>
        <p:nvSpPr>
          <p:cNvPr id="7" name="Subtitle 6"/>
          <p:cNvSpPr>
            <a:spLocks noGrp="1"/>
          </p:cNvSpPr>
          <p:nvPr>
            <p:ph type="subTitle" idx="1"/>
          </p:nvPr>
        </p:nvSpPr>
        <p:spPr>
          <a:xfrm>
            <a:off x="152400" y="838200"/>
            <a:ext cx="8763000" cy="5562600"/>
          </a:xfrm>
        </p:spPr>
        <p:txBody>
          <a:bodyPr>
            <a:normAutofit/>
          </a:bodyPr>
          <a:lstStyle/>
          <a:p>
            <a:pPr algn="just">
              <a:lnSpc>
                <a:spcPct val="90000"/>
              </a:lnSpc>
              <a:spcBef>
                <a:spcPts val="1000"/>
              </a:spcBef>
              <a:buFont typeface="Arial" pitchFamily="34" charset="0"/>
              <a:buChar char="•"/>
            </a:pPr>
            <a:r>
              <a:rPr lang="en-US" sz="2000" b="1" dirty="0" smtClean="0">
                <a:solidFill>
                  <a:prstClr val="black"/>
                </a:solidFill>
              </a:rPr>
              <a:t> </a:t>
            </a:r>
            <a:r>
              <a:rPr lang="en-US" sz="2000" dirty="0" smtClean="0">
                <a:solidFill>
                  <a:srgbClr val="273239"/>
                </a:solidFill>
                <a:latin typeface="Times New Roman" pitchFamily="18" charset="0"/>
                <a:cs typeface="Times New Roman" pitchFamily="18" charset="0"/>
              </a:rPr>
              <a:t>Fuzzy Logic is implemented using Fuzzy Rules, which are if-then statements that express the relationship between input variables and output variables in a fuzzy way.</a:t>
            </a:r>
          </a:p>
          <a:p>
            <a:pPr algn="just">
              <a:lnSpc>
                <a:spcPct val="90000"/>
              </a:lnSpc>
              <a:spcBef>
                <a:spcPts val="1000"/>
              </a:spcBef>
              <a:buFont typeface="Arial" pitchFamily="34" charset="0"/>
              <a:buChar char="•"/>
            </a:pPr>
            <a:r>
              <a:rPr lang="en-US" sz="2000" dirty="0" smtClean="0">
                <a:solidFill>
                  <a:srgbClr val="273239"/>
                </a:solidFill>
                <a:latin typeface="Times New Roman" pitchFamily="18" charset="0"/>
                <a:cs typeface="Times New Roman" pitchFamily="18" charset="0"/>
              </a:rPr>
              <a:t> The output of a Fuzzy Logic system is a fuzzy set, which is a set of membership degrees for each possible output value.</a:t>
            </a:r>
          </a:p>
          <a:p>
            <a:pPr algn="just">
              <a:lnSpc>
                <a:spcPct val="90000"/>
              </a:lnSpc>
              <a:spcBef>
                <a:spcPts val="1000"/>
              </a:spcBef>
              <a:buFont typeface="Arial" pitchFamily="34" charset="0"/>
              <a:buChar char="•"/>
            </a:pPr>
            <a:r>
              <a:rPr lang="en-US" sz="2000" dirty="0" smtClean="0">
                <a:solidFill>
                  <a:srgbClr val="273239"/>
                </a:solidFill>
                <a:latin typeface="Times New Roman" pitchFamily="18" charset="0"/>
                <a:cs typeface="Times New Roman" pitchFamily="18" charset="0"/>
              </a:rPr>
              <a:t> In the </a:t>
            </a:r>
            <a:r>
              <a:rPr lang="en-US" sz="2000" dirty="0" err="1" smtClean="0">
                <a:solidFill>
                  <a:srgbClr val="273239"/>
                </a:solidFill>
                <a:latin typeface="Times New Roman" pitchFamily="18" charset="0"/>
                <a:cs typeface="Times New Roman" pitchFamily="18" charset="0"/>
              </a:rPr>
              <a:t>boolean</a:t>
            </a:r>
            <a:r>
              <a:rPr lang="en-US" sz="2000" dirty="0" smtClean="0">
                <a:solidFill>
                  <a:srgbClr val="273239"/>
                </a:solidFill>
                <a:latin typeface="Times New Roman" pitchFamily="18" charset="0"/>
                <a:cs typeface="Times New Roman" pitchFamily="18" charset="0"/>
              </a:rPr>
              <a:t> system truth value, 1.0 represents the absolute truth value and 0.0 represents the absolute false value. But in the fuzzy system, there is no logic for the absolute truth and absolute false value. But in fuzzy logic, there is an intermediate value too present which is partially true and partially false. </a:t>
            </a:r>
          </a:p>
          <a:p>
            <a:pPr algn="just">
              <a:lnSpc>
                <a:spcPct val="90000"/>
              </a:lnSpc>
              <a:spcBef>
                <a:spcPts val="1000"/>
              </a:spcBef>
              <a:buFont typeface="Arial" pitchFamily="34" charset="0"/>
              <a:buChar char="•"/>
            </a:pPr>
            <a:r>
              <a:rPr lang="en-US" sz="2000" dirty="0" smtClean="0">
                <a:solidFill>
                  <a:srgbClr val="273239"/>
                </a:solidFill>
                <a:latin typeface="Times New Roman" pitchFamily="18" charset="0"/>
                <a:cs typeface="Times New Roman" pitchFamily="18" charset="0"/>
              </a:rPr>
              <a:t> </a:t>
            </a:r>
            <a:endParaRPr lang="en-IN" sz="2000" dirty="0" smtClean="0">
              <a:latin typeface="Times New Roman" pitchFamily="18" charset="0"/>
              <a:cs typeface="Times New Roman" pitchFamily="18" charset="0"/>
            </a:endParaRPr>
          </a:p>
          <a:p>
            <a:pPr algn="l"/>
            <a:endParaRPr lang="en-IN" dirty="0"/>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pic>
        <p:nvPicPr>
          <p:cNvPr id="29699" name="Picture 3"/>
          <p:cNvPicPr>
            <a:picLocks noChangeAspect="1" noChangeArrowheads="1"/>
          </p:cNvPicPr>
          <p:nvPr/>
        </p:nvPicPr>
        <p:blipFill>
          <a:blip r:embed="rId4"/>
          <a:srcRect/>
          <a:stretch>
            <a:fillRect/>
          </a:stretch>
        </p:blipFill>
        <p:spPr bwMode="auto">
          <a:xfrm>
            <a:off x="690563" y="3733800"/>
            <a:ext cx="6319837" cy="2819400"/>
          </a:xfrm>
          <a:prstGeom prst="rect">
            <a:avLst/>
          </a:prstGeom>
          <a:noFill/>
          <a:ln w="9525">
            <a:noFill/>
            <a:miter lim="800000"/>
            <a:headEnd/>
            <a:tailEnd/>
          </a:ln>
          <a:effectLst/>
        </p:spPr>
      </p:pic>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40962" r:id="rId3" imgW="13937020" imgH="5409524" progId="">
              <p:embed/>
            </p:oleObj>
          </a:graphicData>
        </a:graphic>
      </p:graphicFrame>
      <p:sp>
        <p:nvSpPr>
          <p:cNvPr id="7" name="Subtitle 6"/>
          <p:cNvSpPr>
            <a:spLocks noGrp="1"/>
          </p:cNvSpPr>
          <p:nvPr>
            <p:ph type="subTitle" idx="1"/>
          </p:nvPr>
        </p:nvSpPr>
        <p:spPr>
          <a:xfrm>
            <a:off x="152400" y="838200"/>
            <a:ext cx="8763000" cy="5562600"/>
          </a:xfrm>
        </p:spPr>
        <p:txBody>
          <a:bodyPr>
            <a:normAutofit/>
          </a:bodyPr>
          <a:lstStyle/>
          <a:p>
            <a:pPr algn="just">
              <a:buFont typeface="Arial" pitchFamily="34" charset="0"/>
              <a:buChar char="•"/>
            </a:pPr>
            <a:r>
              <a:rPr lang="en-IN" sz="2000" dirty="0" smtClean="0">
                <a:latin typeface="Times New Roman" pitchFamily="18" charset="0"/>
                <a:cs typeface="Times New Roman" pitchFamily="18" charset="0"/>
              </a:rPr>
              <a:t> </a:t>
            </a:r>
            <a:r>
              <a:rPr lang="en-IN" sz="2000" dirty="0" smtClean="0">
                <a:solidFill>
                  <a:srgbClr val="0D0D0D"/>
                </a:solidFill>
                <a:latin typeface="Times New Roman" pitchFamily="18" charset="0"/>
                <a:cs typeface="Times New Roman" pitchFamily="18" charset="0"/>
              </a:rPr>
              <a:t>It also used in statistics </a:t>
            </a:r>
            <a:r>
              <a:rPr lang="en-US" sz="2000" dirty="0" smtClean="0">
                <a:solidFill>
                  <a:srgbClr val="0D0D0D"/>
                </a:solidFill>
                <a:latin typeface="Times New Roman" pitchFamily="18" charset="0"/>
                <a:cs typeface="Times New Roman" pitchFamily="18" charset="0"/>
              </a:rPr>
              <a:t>to reduce the number of features or variables under consideration, while still preserving the essential information present in the data. </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 This is particularly useful when dealing with datasets with a large number of features, as it can help in simplifying models, reducing computational costs, and often improving generalization performance.</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 When performing dimensionality reduction, it's important to understand some statistics of the dataset to make informed decisions about which techniques to apply and how they might affect the data.</a:t>
            </a:r>
          </a:p>
          <a:p>
            <a:r>
              <a:rPr lang="en-US" sz="2800" dirty="0" smtClean="0">
                <a:solidFill>
                  <a:srgbClr val="0D0D0D"/>
                </a:solidFill>
                <a:latin typeface="Showcard Gothic" pitchFamily="82" charset="0"/>
              </a:rPr>
              <a:t>            Benefits-:</a:t>
            </a:r>
          </a:p>
          <a:p>
            <a:pPr algn="just">
              <a:lnSpc>
                <a:spcPct val="110000"/>
              </a:lnSpc>
              <a:buFont typeface="Arial" pitchFamily="34" charset="0"/>
              <a:buChar char="•"/>
            </a:pPr>
            <a:r>
              <a:rPr lang="en-US" sz="2000" dirty="0" smtClean="0">
                <a:solidFill>
                  <a:srgbClr val="0D0D0D"/>
                </a:solidFill>
                <a:latin typeface="Times New Roman" pitchFamily="18" charset="0"/>
                <a:cs typeface="Times New Roman" pitchFamily="18" charset="0"/>
              </a:rPr>
              <a:t>Dimension reduction offers several benefits such as-</a:t>
            </a:r>
          </a:p>
          <a:p>
            <a:pPr algn="just">
              <a:lnSpc>
                <a:spcPct val="110000"/>
              </a:lnSpc>
              <a:buFont typeface="Arial" pitchFamily="34" charset="0"/>
              <a:buChar char="•"/>
            </a:pPr>
            <a:r>
              <a:rPr lang="en-US" sz="2000" dirty="0" smtClean="0">
                <a:solidFill>
                  <a:srgbClr val="0D0D0D"/>
                </a:solidFill>
                <a:latin typeface="Times New Roman" pitchFamily="18" charset="0"/>
                <a:cs typeface="Times New Roman" pitchFamily="18" charset="0"/>
              </a:rPr>
              <a:t>It compresses the data and thus reduces the storage space requirements.</a:t>
            </a:r>
          </a:p>
          <a:p>
            <a:pPr algn="just">
              <a:lnSpc>
                <a:spcPct val="110000"/>
              </a:lnSpc>
              <a:buFont typeface="Arial" pitchFamily="34" charset="0"/>
              <a:buChar char="•"/>
            </a:pPr>
            <a:r>
              <a:rPr lang="en-US" sz="2000" dirty="0" smtClean="0">
                <a:solidFill>
                  <a:srgbClr val="0D0D0D"/>
                </a:solidFill>
                <a:latin typeface="Times New Roman" pitchFamily="18" charset="0"/>
                <a:cs typeface="Times New Roman" pitchFamily="18" charset="0"/>
              </a:rPr>
              <a:t>It reduces the time required for computation since less dimensions require less computation.</a:t>
            </a:r>
          </a:p>
          <a:p>
            <a:pPr algn="just">
              <a:lnSpc>
                <a:spcPct val="110000"/>
              </a:lnSpc>
              <a:buFont typeface="Arial" pitchFamily="34" charset="0"/>
              <a:buChar char="•"/>
            </a:pPr>
            <a:r>
              <a:rPr lang="en-US" sz="2000" dirty="0" smtClean="0">
                <a:solidFill>
                  <a:srgbClr val="0D0D0D"/>
                </a:solidFill>
                <a:latin typeface="Times New Roman" pitchFamily="18" charset="0"/>
                <a:cs typeface="Times New Roman" pitchFamily="18" charset="0"/>
              </a:rPr>
              <a:t>It eliminates the redundant features.</a:t>
            </a:r>
          </a:p>
          <a:p>
            <a:pPr algn="l"/>
            <a:endParaRPr lang="en-IN" dirty="0"/>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pic>
        <p:nvPicPr>
          <p:cNvPr id="40964" name="Picture 4"/>
          <p:cNvPicPr>
            <a:picLocks noChangeAspect="1" noChangeArrowheads="1"/>
          </p:cNvPicPr>
          <p:nvPr/>
        </p:nvPicPr>
        <p:blipFill>
          <a:blip r:embed="rId4"/>
          <a:srcRect/>
          <a:stretch>
            <a:fillRect/>
          </a:stretch>
        </p:blipFill>
        <p:spPr bwMode="auto">
          <a:xfrm>
            <a:off x="71438" y="928688"/>
            <a:ext cx="9001125" cy="5000625"/>
          </a:xfrm>
          <a:prstGeom prst="rect">
            <a:avLst/>
          </a:prstGeom>
          <a:noFill/>
          <a:ln w="9525">
            <a:noFill/>
            <a:miter lim="800000"/>
            <a:headEnd/>
            <a:tailEnd/>
          </a:ln>
          <a:effectLst/>
        </p:spPr>
      </p:pic>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55298" r:id="rId3" imgW="13937020" imgH="5409524" progId="">
              <p:embed/>
            </p:oleObj>
          </a:graphicData>
        </a:graphic>
      </p:graphicFrame>
      <p:sp>
        <p:nvSpPr>
          <p:cNvPr id="7" name="Subtitle 6"/>
          <p:cNvSpPr>
            <a:spLocks noGrp="1"/>
          </p:cNvSpPr>
          <p:nvPr>
            <p:ph type="subTitle" idx="1"/>
          </p:nvPr>
        </p:nvSpPr>
        <p:spPr>
          <a:xfrm>
            <a:off x="152400" y="838200"/>
            <a:ext cx="8763000" cy="5562600"/>
          </a:xfrm>
        </p:spPr>
        <p:txBody>
          <a:bodyPr>
            <a:normAutofit/>
          </a:bodyPr>
          <a:lstStyle/>
          <a:p>
            <a:pPr>
              <a:lnSpc>
                <a:spcPct val="90000"/>
              </a:lnSpc>
              <a:spcBef>
                <a:spcPts val="1000"/>
              </a:spcBef>
            </a:pPr>
            <a:r>
              <a:rPr lang="en-US" sz="2800" b="1" dirty="0" smtClean="0">
                <a:solidFill>
                  <a:prstClr val="black"/>
                </a:solidFill>
              </a:rPr>
              <a:t>Set-theoretic fuzzy operations</a:t>
            </a:r>
          </a:p>
          <a:p>
            <a:pPr algn="just">
              <a:lnSpc>
                <a:spcPct val="90000"/>
              </a:lnSpc>
              <a:spcBef>
                <a:spcPts val="1000"/>
              </a:spcBef>
              <a:buFont typeface="Arial" pitchFamily="34" charset="0"/>
              <a:buChar char="•"/>
            </a:pPr>
            <a:r>
              <a:rPr lang="en-IN" sz="2000" dirty="0" smtClean="0">
                <a:latin typeface="Times New Roman" pitchFamily="18" charset="0"/>
                <a:cs typeface="Times New Roman" pitchFamily="18" charset="0"/>
              </a:rPr>
              <a:t> </a:t>
            </a:r>
            <a:r>
              <a:rPr lang="en-US" sz="2000" dirty="0" smtClean="0">
                <a:solidFill>
                  <a:schemeClr val="tx2">
                    <a:lumMod val="50000"/>
                  </a:schemeClr>
                </a:solidFill>
                <a:latin typeface="Times New Roman" pitchFamily="18" charset="0"/>
                <a:ea typeface="+mj-ea"/>
                <a:cs typeface="Times New Roman" pitchFamily="18" charset="0"/>
              </a:rPr>
              <a:t>Set-theoretic fuzzy operations refer to a set of mathematical operations defined on fuzzy sets, which are sets with elements having degrees of membership ranging between 0 and 1.</a:t>
            </a:r>
          </a:p>
          <a:p>
            <a:pPr algn="just">
              <a:lnSpc>
                <a:spcPct val="9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These operations are used in fuzzy logic and fuzzy systems to manipulate fuzzy sets and perform various computations. Here are some common set-theoretic fuzzy operations:</a:t>
            </a:r>
          </a:p>
          <a:p>
            <a:pPr algn="just">
              <a:lnSpc>
                <a:spcPct val="9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1. The union of two fuzzy sets A and B, denoted as A ∪ B, is a fuzzy set where the membership degree of an element in the union is the maximum of its membership degrees in sets A and B. Mathematically, for each element x:</a:t>
            </a:r>
          </a:p>
          <a:p>
            <a:pPr algn="just">
              <a:lnSpc>
                <a:spcPct val="90000"/>
              </a:lnSpc>
              <a:spcBef>
                <a:spcPts val="1000"/>
              </a:spcBef>
              <a:buFont typeface="Arial" pitchFamily="34" charset="0"/>
              <a:buChar char="•"/>
            </a:pPr>
            <a:r>
              <a:rPr lang="en-IN" sz="2000" dirty="0" smtClean="0">
                <a:solidFill>
                  <a:schemeClr val="tx2">
                    <a:lumMod val="50000"/>
                  </a:schemeClr>
                </a:solidFill>
                <a:latin typeface="Times New Roman" pitchFamily="18" charset="0"/>
                <a:ea typeface="+mj-ea"/>
                <a:cs typeface="Times New Roman" pitchFamily="18" charset="0"/>
              </a:rPr>
              <a:t> (A ∪ B)(x) = max(A(x), B(x))</a:t>
            </a:r>
          </a:p>
          <a:p>
            <a:pPr algn="just">
              <a:lnSpc>
                <a:spcPct val="90000"/>
              </a:lnSpc>
              <a:spcBef>
                <a:spcPts val="1000"/>
              </a:spcBef>
              <a:buFont typeface="Arial" pitchFamily="34" charset="0"/>
              <a:buChar char="•"/>
            </a:pPr>
            <a:r>
              <a:rPr lang="en-IN" sz="2000" dirty="0" smtClean="0">
                <a:solidFill>
                  <a:schemeClr val="tx2">
                    <a:lumMod val="50000"/>
                  </a:schemeClr>
                </a:solidFill>
                <a:latin typeface="Times New Roman" pitchFamily="18" charset="0"/>
                <a:ea typeface="+mj-ea"/>
                <a:cs typeface="Times New Roman" pitchFamily="18" charset="0"/>
              </a:rPr>
              <a:t> 2. </a:t>
            </a:r>
            <a:r>
              <a:rPr lang="en-US" sz="2000" dirty="0" smtClean="0">
                <a:solidFill>
                  <a:schemeClr val="tx2">
                    <a:lumMod val="50000"/>
                  </a:schemeClr>
                </a:solidFill>
                <a:latin typeface="Times New Roman" pitchFamily="18" charset="0"/>
                <a:ea typeface="+mj-ea"/>
                <a:cs typeface="Times New Roman" pitchFamily="18" charset="0"/>
              </a:rPr>
              <a:t>Intersection (AND): The intersection of two fuzzy sets A and B, denoted as A ∩ B, is a fuzzy set where the membership degree of an element in the intersection is the minimum of its membership degrees in sets A and B. Mathematically, for each element x:</a:t>
            </a:r>
          </a:p>
          <a:p>
            <a:pPr algn="just">
              <a:lnSpc>
                <a:spcPct val="9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(A ∩ B)(x) = min(A(x), B(x))</a:t>
            </a:r>
          </a:p>
          <a:p>
            <a:pPr algn="just">
              <a:lnSpc>
                <a:spcPct val="90000"/>
              </a:lnSpc>
              <a:spcBef>
                <a:spcPts val="1000"/>
              </a:spcBef>
              <a:buFont typeface="Arial" pitchFamily="34" charset="0"/>
              <a:buChar char="•"/>
            </a:pPr>
            <a:endParaRPr lang="en-IN" sz="2000" dirty="0" smtClean="0">
              <a:solidFill>
                <a:schemeClr val="tx2">
                  <a:lumMod val="50000"/>
                </a:schemeClr>
              </a:solidFill>
              <a:latin typeface="Times New Roman" pitchFamily="18" charset="0"/>
              <a:ea typeface="+mj-ea"/>
              <a:cs typeface="Times New Roman" pitchFamily="18" charset="0"/>
            </a:endParaRPr>
          </a:p>
          <a:p>
            <a:pPr algn="just">
              <a:lnSpc>
                <a:spcPct val="90000"/>
              </a:lnSpc>
              <a:spcBef>
                <a:spcPts val="1000"/>
              </a:spcBef>
              <a:buFont typeface="Arial" pitchFamily="34" charset="0"/>
              <a:buChar char="•"/>
            </a:pPr>
            <a:endParaRPr lang="en-IN" sz="2000" dirty="0">
              <a:solidFill>
                <a:schemeClr val="tx2">
                  <a:lumMod val="50000"/>
                </a:schemeClr>
              </a:solidFill>
              <a:latin typeface="Times New Roman" pitchFamily="18" charset="0"/>
              <a:ea typeface="+mj-ea"/>
              <a:cs typeface="Times New Roman" pitchFamily="18" charset="0"/>
            </a:endParaRPr>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56322" r:id="rId3" imgW="13937020" imgH="5409524" progId="">
              <p:embed/>
            </p:oleObj>
          </a:graphicData>
        </a:graphic>
      </p:graphicFrame>
      <p:sp>
        <p:nvSpPr>
          <p:cNvPr id="7" name="Subtitle 6"/>
          <p:cNvSpPr>
            <a:spLocks noGrp="1"/>
          </p:cNvSpPr>
          <p:nvPr>
            <p:ph type="subTitle" idx="1"/>
          </p:nvPr>
        </p:nvSpPr>
        <p:spPr>
          <a:xfrm>
            <a:off x="152400" y="838200"/>
            <a:ext cx="8763000" cy="5562600"/>
          </a:xfrm>
        </p:spPr>
        <p:txBody>
          <a:bodyPr>
            <a:normAutofit lnSpcReduction="10000"/>
          </a:bodyPr>
          <a:lstStyle/>
          <a:p>
            <a:pPr>
              <a:lnSpc>
                <a:spcPct val="90000"/>
              </a:lnSpc>
              <a:spcBef>
                <a:spcPts val="1000"/>
              </a:spcBef>
            </a:pPr>
            <a:r>
              <a:rPr lang="en-US" sz="2800" b="1" dirty="0" smtClean="0">
                <a:solidFill>
                  <a:prstClr val="black"/>
                </a:solidFill>
              </a:rPr>
              <a:t>Set-theoretic fuzzy operations</a:t>
            </a:r>
          </a:p>
          <a:p>
            <a:pPr algn="just">
              <a:lnSpc>
                <a:spcPct val="90000"/>
              </a:lnSpc>
              <a:spcBef>
                <a:spcPts val="1000"/>
              </a:spcBef>
              <a:buFont typeface="Arial" pitchFamily="34" charset="0"/>
              <a:buChar char="•"/>
            </a:pPr>
            <a:r>
              <a:rPr lang="en-IN" sz="2000" dirty="0" smtClean="0">
                <a:solidFill>
                  <a:schemeClr val="tx2">
                    <a:lumMod val="50000"/>
                  </a:schemeClr>
                </a:solidFill>
                <a:latin typeface="Times New Roman" pitchFamily="18" charset="0"/>
                <a:ea typeface="+mj-ea"/>
                <a:cs typeface="Times New Roman" pitchFamily="18" charset="0"/>
              </a:rPr>
              <a:t> </a:t>
            </a:r>
            <a:r>
              <a:rPr lang="en-US" sz="2000" dirty="0" smtClean="0">
                <a:solidFill>
                  <a:schemeClr val="tx2">
                    <a:lumMod val="50000"/>
                  </a:schemeClr>
                </a:solidFill>
                <a:latin typeface="Times New Roman" pitchFamily="18" charset="0"/>
                <a:ea typeface="+mj-ea"/>
                <a:cs typeface="Times New Roman" pitchFamily="18" charset="0"/>
              </a:rPr>
              <a:t>Complement (NOT): The complement of a fuzzy set A, denoted as A', is a fuzzy set where the membership degree of an element is the complement of its membership degree in set A (i.e., 1 - membership degree in A).</a:t>
            </a:r>
          </a:p>
          <a:p>
            <a:pPr algn="just">
              <a:lnSpc>
                <a:spcPct val="9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Mathematically, for each element x:</a:t>
            </a:r>
          </a:p>
          <a:p>
            <a:pPr algn="l">
              <a:buFont typeface="Arial" pitchFamily="34" charset="0"/>
              <a:buChar char="•"/>
            </a:pPr>
            <a:r>
              <a:rPr lang="en-IN" sz="2000" dirty="0" smtClean="0">
                <a:latin typeface="Times New Roman" pitchFamily="18" charset="0"/>
                <a:cs typeface="Times New Roman" pitchFamily="18" charset="0"/>
              </a:rPr>
              <a:t> </a:t>
            </a:r>
            <a:r>
              <a:rPr lang="en-IN" sz="2000" dirty="0" smtClean="0">
                <a:solidFill>
                  <a:schemeClr val="tx2">
                    <a:lumMod val="50000"/>
                  </a:schemeClr>
                </a:solidFill>
                <a:latin typeface="Times New Roman" pitchFamily="18" charset="0"/>
                <a:ea typeface="+mj-ea"/>
                <a:cs typeface="Times New Roman" pitchFamily="18" charset="0"/>
              </a:rPr>
              <a:t>A'(x) = 1 - A(x)</a:t>
            </a:r>
          </a:p>
          <a:p>
            <a:pPr algn="l">
              <a:buFont typeface="Arial" pitchFamily="34" charset="0"/>
              <a:buChar char="•"/>
            </a:pPr>
            <a:r>
              <a:rPr lang="en-IN" sz="2000" dirty="0" smtClean="0">
                <a:solidFill>
                  <a:schemeClr val="tx2">
                    <a:lumMod val="50000"/>
                  </a:schemeClr>
                </a:solidFill>
                <a:latin typeface="Times New Roman" pitchFamily="18" charset="0"/>
                <a:ea typeface="+mj-ea"/>
                <a:cs typeface="Times New Roman" pitchFamily="18" charset="0"/>
              </a:rPr>
              <a:t> </a:t>
            </a:r>
            <a:r>
              <a:rPr lang="en-US" sz="2000" dirty="0" smtClean="0">
                <a:solidFill>
                  <a:schemeClr val="tx2">
                    <a:lumMod val="50000"/>
                  </a:schemeClr>
                </a:solidFill>
                <a:latin typeface="Times New Roman" pitchFamily="18" charset="0"/>
                <a:ea typeface="+mj-ea"/>
                <a:cs typeface="Times New Roman" pitchFamily="18" charset="0"/>
              </a:rPr>
              <a:t>Difference (SUB): The difference between two fuzzy sets A and B, denoted as A - B, is a fuzzy set where the membership degree of an element is the minimum of its membership degree in set A and the complement of its membership degree in set B.</a:t>
            </a:r>
          </a:p>
          <a:p>
            <a:pPr algn="l">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Mathematically, for each element x:</a:t>
            </a:r>
          </a:p>
          <a:p>
            <a:pPr algn="l">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(A - B)(x) = min(A(x), 1 - B(x))</a:t>
            </a:r>
          </a:p>
          <a:p>
            <a:pPr algn="l">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Intersection and Union Residuum (IUR): The intersection and union residuum between two fuzzy sets A and B, denoted as A △ B and A ▽ B respectively, are defined in terms of their intersection and union operations:</a:t>
            </a:r>
          </a:p>
          <a:p>
            <a:pPr algn="l">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a:t>
            </a:r>
            <a:r>
              <a:rPr lang="pt-BR" sz="2000" dirty="0" smtClean="0">
                <a:solidFill>
                  <a:schemeClr val="tx2">
                    <a:lumMod val="50000"/>
                  </a:schemeClr>
                </a:solidFill>
                <a:latin typeface="Times New Roman" pitchFamily="18" charset="0"/>
                <a:ea typeface="+mj-ea"/>
                <a:cs typeface="Times New Roman" pitchFamily="18" charset="0"/>
              </a:rPr>
              <a:t>A △ B = A ∩ (B') </a:t>
            </a:r>
          </a:p>
          <a:p>
            <a:pPr algn="l">
              <a:buFont typeface="Arial" pitchFamily="34" charset="0"/>
              <a:buChar char="•"/>
            </a:pPr>
            <a:r>
              <a:rPr lang="pt-BR" sz="2000" dirty="0" smtClean="0">
                <a:solidFill>
                  <a:schemeClr val="tx2">
                    <a:lumMod val="50000"/>
                  </a:schemeClr>
                </a:solidFill>
                <a:latin typeface="Times New Roman" pitchFamily="18" charset="0"/>
                <a:ea typeface="+mj-ea"/>
                <a:cs typeface="Times New Roman" pitchFamily="18" charset="0"/>
              </a:rPr>
              <a:t>A ▽ B = A ∪ (B')</a:t>
            </a:r>
          </a:p>
          <a:p>
            <a:pPr algn="l">
              <a:buFont typeface="Arial" pitchFamily="34" charset="0"/>
              <a:buChar char="•"/>
            </a:pPr>
            <a:r>
              <a:rPr lang="pt-BR" sz="2000" dirty="0" smtClean="0">
                <a:solidFill>
                  <a:schemeClr val="tx2">
                    <a:lumMod val="50000"/>
                  </a:schemeClr>
                </a:solidFill>
                <a:latin typeface="Times New Roman" pitchFamily="18" charset="0"/>
                <a:ea typeface="+mj-ea"/>
                <a:cs typeface="Times New Roman" pitchFamily="18" charset="0"/>
              </a:rPr>
              <a:t> </a:t>
            </a:r>
            <a:r>
              <a:rPr lang="en-US" sz="2000" dirty="0" smtClean="0">
                <a:solidFill>
                  <a:schemeClr val="tx2">
                    <a:lumMod val="50000"/>
                  </a:schemeClr>
                </a:solidFill>
                <a:latin typeface="Times New Roman" pitchFamily="18" charset="0"/>
                <a:ea typeface="+mj-ea"/>
                <a:cs typeface="Times New Roman" pitchFamily="18" charset="0"/>
              </a:rPr>
              <a:t>Here, B' denotes the complement of fuzzy set B.</a:t>
            </a:r>
          </a:p>
          <a:p>
            <a:pPr algn="l">
              <a:buFont typeface="Arial" pitchFamily="34" charset="0"/>
              <a:buChar char="•"/>
            </a:pPr>
            <a:endParaRPr lang="en-US" sz="2000" dirty="0" smtClean="0">
              <a:solidFill>
                <a:schemeClr val="tx2">
                  <a:lumMod val="50000"/>
                </a:schemeClr>
              </a:solidFill>
              <a:latin typeface="Times New Roman" pitchFamily="18" charset="0"/>
              <a:ea typeface="+mj-ea"/>
              <a:cs typeface="Times New Roman" pitchFamily="18" charset="0"/>
            </a:endParaRPr>
          </a:p>
          <a:p>
            <a:pPr algn="l">
              <a:buFont typeface="Arial" pitchFamily="34" charset="0"/>
              <a:buChar char="•"/>
            </a:pPr>
            <a:endParaRPr lang="en-IN" sz="2000" dirty="0">
              <a:solidFill>
                <a:schemeClr val="tx2">
                  <a:lumMod val="50000"/>
                </a:schemeClr>
              </a:solidFill>
              <a:latin typeface="Times New Roman" pitchFamily="18" charset="0"/>
              <a:ea typeface="+mj-ea"/>
              <a:cs typeface="Times New Roman" pitchFamily="18" charset="0"/>
            </a:endParaRPr>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57346" r:id="rId3" imgW="13937020" imgH="5409524" progId="">
              <p:embed/>
            </p:oleObj>
          </a:graphicData>
        </a:graphic>
      </p:graphicFrame>
      <p:sp>
        <p:nvSpPr>
          <p:cNvPr id="7" name="Subtitle 6"/>
          <p:cNvSpPr>
            <a:spLocks noGrp="1"/>
          </p:cNvSpPr>
          <p:nvPr>
            <p:ph type="subTitle" idx="1"/>
          </p:nvPr>
        </p:nvSpPr>
        <p:spPr>
          <a:xfrm>
            <a:off x="152400" y="838200"/>
            <a:ext cx="8763000" cy="5562600"/>
          </a:xfrm>
        </p:spPr>
        <p:txBody>
          <a:bodyPr>
            <a:normAutofit/>
          </a:bodyPr>
          <a:lstStyle/>
          <a:p>
            <a:pPr>
              <a:lnSpc>
                <a:spcPct val="90000"/>
              </a:lnSpc>
              <a:spcBef>
                <a:spcPts val="1000"/>
              </a:spcBef>
            </a:pPr>
            <a:r>
              <a:rPr lang="en-US" sz="3500" b="1" dirty="0" smtClean="0">
                <a:solidFill>
                  <a:prstClr val="black"/>
                </a:solidFill>
              </a:rPr>
              <a:t>Fuzzy sets and operations on fuzzy sets</a:t>
            </a:r>
          </a:p>
          <a:p>
            <a:pPr algn="just">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Formally, a fuzzy set A in a universe of discourse X is defined by a membership function </a:t>
            </a:r>
            <a:r>
              <a:rPr lang="en-US" sz="2000" dirty="0" err="1" smtClean="0">
                <a:solidFill>
                  <a:schemeClr val="tx2">
                    <a:lumMod val="50000"/>
                  </a:schemeClr>
                </a:solidFill>
                <a:latin typeface="Times New Roman" pitchFamily="18" charset="0"/>
                <a:ea typeface="+mj-ea"/>
                <a:cs typeface="Times New Roman" pitchFamily="18" charset="0"/>
              </a:rPr>
              <a:t>μ_A</a:t>
            </a:r>
            <a:r>
              <a:rPr lang="en-US" sz="2000" dirty="0" smtClean="0">
                <a:solidFill>
                  <a:schemeClr val="tx2">
                    <a:lumMod val="50000"/>
                  </a:schemeClr>
                </a:solidFill>
                <a:latin typeface="Times New Roman" pitchFamily="18" charset="0"/>
                <a:ea typeface="+mj-ea"/>
                <a:cs typeface="Times New Roman" pitchFamily="18" charset="0"/>
              </a:rPr>
              <a:t>(x), which assigns a membership grade </a:t>
            </a:r>
            <a:r>
              <a:rPr lang="en-US" sz="2000" dirty="0" err="1" smtClean="0">
                <a:solidFill>
                  <a:schemeClr val="tx2">
                    <a:lumMod val="50000"/>
                  </a:schemeClr>
                </a:solidFill>
                <a:latin typeface="Times New Roman" pitchFamily="18" charset="0"/>
                <a:ea typeface="+mj-ea"/>
                <a:cs typeface="Times New Roman" pitchFamily="18" charset="0"/>
              </a:rPr>
              <a:t>μ_A</a:t>
            </a:r>
            <a:r>
              <a:rPr lang="en-US" sz="2000" dirty="0" smtClean="0">
                <a:solidFill>
                  <a:schemeClr val="tx2">
                    <a:lumMod val="50000"/>
                  </a:schemeClr>
                </a:solidFill>
                <a:latin typeface="Times New Roman" pitchFamily="18" charset="0"/>
                <a:ea typeface="+mj-ea"/>
                <a:cs typeface="Times New Roman" pitchFamily="18" charset="0"/>
              </a:rPr>
              <a:t>(x) ∈ [0, 1] to each element x in X, indicating the degree to which x belongs to the set A.</a:t>
            </a:r>
          </a:p>
          <a:p>
            <a:pPr algn="just">
              <a:buFont typeface="Arial" pitchFamily="34" charset="0"/>
              <a:buChar char="•"/>
            </a:pPr>
            <a:r>
              <a:rPr lang="en-IN" sz="2000" dirty="0" smtClean="0">
                <a:solidFill>
                  <a:schemeClr val="tx2">
                    <a:lumMod val="50000"/>
                  </a:schemeClr>
                </a:solidFill>
                <a:latin typeface="Times New Roman" pitchFamily="18" charset="0"/>
                <a:ea typeface="+mj-ea"/>
                <a:cs typeface="Times New Roman" pitchFamily="18" charset="0"/>
              </a:rPr>
              <a:t> </a:t>
            </a:r>
            <a:r>
              <a:rPr lang="en-US" sz="2000" dirty="0" smtClean="0">
                <a:solidFill>
                  <a:schemeClr val="tx2">
                    <a:lumMod val="50000"/>
                  </a:schemeClr>
                </a:solidFill>
                <a:latin typeface="Times New Roman" pitchFamily="18" charset="0"/>
                <a:ea typeface="+mj-ea"/>
                <a:cs typeface="Times New Roman" pitchFamily="18" charset="0"/>
              </a:rPr>
              <a:t>Fuzzy logic defines several operations for manipulating fuzzy sets, including union, intersection, complement, and difference. These operations generalize their crisp set counterparts to handle fuzzy membership degrees.</a:t>
            </a:r>
          </a:p>
          <a:p>
            <a:pPr algn="just">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These operations enable fuzzy logic-based reasoning, decision-making, pattern recognition, and control, providing a framework for handling uncertainty, vagueness, and imprecision in computational models and systems.</a:t>
            </a:r>
          </a:p>
          <a:p>
            <a:pPr algn="just">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Fuzzy sets and operations are widely used in applications such as expert systems, fuzzy controllers, pattern recognition, and natural language processing.</a:t>
            </a:r>
          </a:p>
          <a:p>
            <a:pPr algn="just">
              <a:buFont typeface="Arial" pitchFamily="34" charset="0"/>
              <a:buChar char="•"/>
            </a:pPr>
            <a:endParaRPr lang="en-IN" sz="2000" dirty="0">
              <a:solidFill>
                <a:schemeClr val="tx2">
                  <a:lumMod val="50000"/>
                </a:schemeClr>
              </a:solidFill>
              <a:latin typeface="Times New Roman" pitchFamily="18" charset="0"/>
              <a:ea typeface="+mj-ea"/>
              <a:cs typeface="Times New Roman" pitchFamily="18" charset="0"/>
            </a:endParaRPr>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58370" r:id="rId3" imgW="13937020" imgH="5409524" progId="">
              <p:embed/>
            </p:oleObj>
          </a:graphicData>
        </a:graphic>
      </p:graphicFrame>
      <p:sp>
        <p:nvSpPr>
          <p:cNvPr id="7" name="Subtitle 6"/>
          <p:cNvSpPr>
            <a:spLocks noGrp="1"/>
          </p:cNvSpPr>
          <p:nvPr>
            <p:ph type="subTitle" idx="1"/>
          </p:nvPr>
        </p:nvSpPr>
        <p:spPr>
          <a:xfrm>
            <a:off x="152400" y="838200"/>
            <a:ext cx="8763000" cy="5562600"/>
          </a:xfrm>
        </p:spPr>
        <p:txBody>
          <a:bodyPr>
            <a:normAutofit/>
          </a:bodyPr>
          <a:lstStyle/>
          <a:p>
            <a:pPr>
              <a:lnSpc>
                <a:spcPct val="90000"/>
              </a:lnSpc>
              <a:spcBef>
                <a:spcPts val="1000"/>
              </a:spcBef>
            </a:pPr>
            <a:r>
              <a:rPr lang="en-US" b="1" dirty="0" smtClean="0">
                <a:solidFill>
                  <a:prstClr val="black"/>
                </a:solidFill>
              </a:rPr>
              <a:t>Fuzzy relations</a:t>
            </a:r>
          </a:p>
          <a:p>
            <a:pPr algn="just">
              <a:lnSpc>
                <a:spcPct val="9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Fuzzy relations are an extension of crisp relations to handle uncertainty and vagueness in the relationships between elements of two sets.</a:t>
            </a:r>
          </a:p>
          <a:p>
            <a:pPr algn="just">
              <a:lnSpc>
                <a:spcPct val="9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In crisp (or classical) relations, an element either has a specific relationship with another element or does not, whereas in fuzzy relations, the degree to which an element has a particular relationship with another element is described by a membership grade between 0 and 1.</a:t>
            </a:r>
          </a:p>
          <a:p>
            <a:pPr algn="just">
              <a:lnSpc>
                <a:spcPct val="9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Here are some key concepts and properties of fuzzy relations:</a:t>
            </a:r>
          </a:p>
          <a:p>
            <a:pPr algn="just">
              <a:lnSpc>
                <a:spcPct val="9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a:t>
            </a:r>
          </a:p>
          <a:p>
            <a:pPr algn="l">
              <a:buFont typeface="Arial" pitchFamily="34" charset="0"/>
              <a:buChar char="•"/>
            </a:pPr>
            <a:endParaRPr lang="en-IN" sz="2000" dirty="0">
              <a:solidFill>
                <a:schemeClr val="tx2">
                  <a:lumMod val="50000"/>
                </a:schemeClr>
              </a:solidFill>
              <a:latin typeface="Times New Roman" pitchFamily="18" charset="0"/>
              <a:ea typeface="+mj-ea"/>
              <a:cs typeface="Times New Roman" pitchFamily="18" charset="0"/>
            </a:endParaRPr>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pic>
        <p:nvPicPr>
          <p:cNvPr id="58371" name="Picture 3"/>
          <p:cNvPicPr>
            <a:picLocks noChangeAspect="1" noChangeArrowheads="1"/>
          </p:cNvPicPr>
          <p:nvPr/>
        </p:nvPicPr>
        <p:blipFill>
          <a:blip r:embed="rId4"/>
          <a:srcRect/>
          <a:stretch>
            <a:fillRect/>
          </a:stretch>
        </p:blipFill>
        <p:spPr bwMode="auto">
          <a:xfrm>
            <a:off x="381000" y="3657600"/>
            <a:ext cx="8458200" cy="3200400"/>
          </a:xfrm>
          <a:prstGeom prst="rect">
            <a:avLst/>
          </a:prstGeom>
          <a:noFill/>
          <a:ln w="9525">
            <a:noFill/>
            <a:miter lim="800000"/>
            <a:headEnd/>
            <a:tailEnd/>
          </a:ln>
          <a:effectLst/>
        </p:spPr>
      </p:pic>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59394" r:id="rId3" imgW="13937020" imgH="5409524" progId="">
              <p:embed/>
            </p:oleObj>
          </a:graphicData>
        </a:graphic>
      </p:graphicFrame>
      <p:sp>
        <p:nvSpPr>
          <p:cNvPr id="7" name="Subtitle 6"/>
          <p:cNvSpPr>
            <a:spLocks noGrp="1"/>
          </p:cNvSpPr>
          <p:nvPr>
            <p:ph type="subTitle" idx="1"/>
          </p:nvPr>
        </p:nvSpPr>
        <p:spPr>
          <a:xfrm>
            <a:off x="152400" y="838200"/>
            <a:ext cx="8763000" cy="5562600"/>
          </a:xfrm>
        </p:spPr>
        <p:txBody>
          <a:bodyPr>
            <a:normAutofit/>
          </a:bodyPr>
          <a:lstStyle/>
          <a:p>
            <a:pPr>
              <a:lnSpc>
                <a:spcPct val="90000"/>
              </a:lnSpc>
              <a:spcBef>
                <a:spcPts val="1000"/>
              </a:spcBef>
            </a:pPr>
            <a:r>
              <a:rPr lang="en-US" b="1" dirty="0" smtClean="0">
                <a:solidFill>
                  <a:prstClr val="black"/>
                </a:solidFill>
              </a:rPr>
              <a:t>Fuzzy relations</a:t>
            </a:r>
          </a:p>
          <a:p>
            <a:pPr algn="just">
              <a:lnSpc>
                <a:spcPct val="90000"/>
              </a:lnSpc>
              <a:spcBef>
                <a:spcPts val="1000"/>
              </a:spcBef>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a:t>
            </a:r>
          </a:p>
          <a:p>
            <a:pPr algn="l">
              <a:buFont typeface="Arial" pitchFamily="34" charset="0"/>
              <a:buChar char="•"/>
            </a:pPr>
            <a:endParaRPr lang="en-IN" sz="2000" dirty="0">
              <a:solidFill>
                <a:schemeClr val="tx2">
                  <a:lumMod val="50000"/>
                </a:schemeClr>
              </a:solidFill>
              <a:latin typeface="Times New Roman" pitchFamily="18" charset="0"/>
              <a:ea typeface="+mj-ea"/>
              <a:cs typeface="Times New Roman" pitchFamily="18" charset="0"/>
            </a:endParaRPr>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pic>
        <p:nvPicPr>
          <p:cNvPr id="59395" name="Picture 3"/>
          <p:cNvPicPr>
            <a:picLocks noChangeAspect="1" noChangeArrowheads="1"/>
          </p:cNvPicPr>
          <p:nvPr/>
        </p:nvPicPr>
        <p:blipFill>
          <a:blip r:embed="rId4"/>
          <a:srcRect/>
          <a:stretch>
            <a:fillRect/>
          </a:stretch>
        </p:blipFill>
        <p:spPr bwMode="auto">
          <a:xfrm>
            <a:off x="609600" y="1600200"/>
            <a:ext cx="7696200" cy="2895600"/>
          </a:xfrm>
          <a:prstGeom prst="rect">
            <a:avLst/>
          </a:prstGeom>
          <a:noFill/>
          <a:ln w="9525">
            <a:noFill/>
            <a:miter lim="800000"/>
            <a:headEnd/>
            <a:tailEnd/>
          </a:ln>
          <a:effectLst/>
        </p:spPr>
      </p:pic>
      <p:sp>
        <p:nvSpPr>
          <p:cNvPr id="6" name="TextBox 5"/>
          <p:cNvSpPr txBox="1"/>
          <p:nvPr/>
        </p:nvSpPr>
        <p:spPr>
          <a:xfrm>
            <a:off x="838200" y="4800600"/>
            <a:ext cx="7010400" cy="646331"/>
          </a:xfrm>
          <a:prstGeom prst="rect">
            <a:avLst/>
          </a:prstGeom>
          <a:noFill/>
        </p:spPr>
        <p:txBody>
          <a:bodyPr wrap="square" rtlCol="0">
            <a:spAutoFit/>
          </a:bodyPr>
          <a:lstStyle/>
          <a:p>
            <a:pPr algn="just"/>
            <a:r>
              <a:rPr lang="en-US" dirty="0" smtClean="0">
                <a:solidFill>
                  <a:srgbClr val="0D0D0D"/>
                </a:solidFill>
                <a:latin typeface="Söhne"/>
              </a:rPr>
              <a:t>They provide a flexible and expressive framework for modeling complex relationships and reasoning under uncertainty.</a:t>
            </a:r>
            <a:endParaRPr lang="en-US" dirty="0"/>
          </a:p>
        </p:txBody>
      </p:sp>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824</TotalTime>
  <Words>2121</Words>
  <Application>Microsoft Office PowerPoint</Application>
  <PresentationFormat>On-screen Show (4:3)</PresentationFormat>
  <Paragraphs>123</Paragraphs>
  <Slides>18</Slides>
  <Notes>0</Notes>
  <HiddenSlides>0</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18</vt:i4>
      </vt:variant>
    </vt:vector>
  </HeadingPairs>
  <TitlesOfParts>
    <vt:vector size="19" baseType="lpstr">
      <vt:lpstr>Office Theme</vt:lpstr>
      <vt:lpstr>Fuzzy Logic</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Algebra</dc:title>
  <dc:creator>dell pc</dc:creator>
  <cp:lastModifiedBy>ADMIN</cp:lastModifiedBy>
  <cp:revision>90</cp:revision>
  <dcterms:created xsi:type="dcterms:W3CDTF">2022-07-28T15:47:02Z</dcterms:created>
  <dcterms:modified xsi:type="dcterms:W3CDTF">2024-03-20T14:26:39Z</dcterms:modified>
</cp:coreProperties>
</file>